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22.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5087887" y="-2758077"/>
            <a:ext cx="6400226" cy="6416266"/>
          </a:xfrm>
          <a:custGeom>
            <a:avLst/>
            <a:gdLst/>
            <a:ahLst/>
            <a:cxnLst/>
            <a:rect r="r" b="b" t="t" l="l"/>
            <a:pathLst>
              <a:path h="6416266" w="6400226">
                <a:moveTo>
                  <a:pt x="0" y="0"/>
                </a:moveTo>
                <a:lnTo>
                  <a:pt x="6400226" y="0"/>
                </a:lnTo>
                <a:lnTo>
                  <a:pt x="6400226" y="6416266"/>
                </a:lnTo>
                <a:lnTo>
                  <a:pt x="0" y="6416266"/>
                </a:lnTo>
                <a:lnTo>
                  <a:pt x="0" y="0"/>
                </a:lnTo>
                <a:close/>
              </a:path>
            </a:pathLst>
          </a:custGeom>
          <a:blipFill>
            <a:blip r:embed="rId2"/>
            <a:stretch>
              <a:fillRect l="0" t="0" r="0" b="0"/>
            </a:stretch>
          </a:blipFill>
        </p:spPr>
      </p:sp>
      <p:grpSp>
        <p:nvGrpSpPr>
          <p:cNvPr name="Group 3" id="3"/>
          <p:cNvGrpSpPr/>
          <p:nvPr/>
        </p:nvGrpSpPr>
        <p:grpSpPr>
          <a:xfrm rot="0">
            <a:off x="16646647" y="7331145"/>
            <a:ext cx="1225306" cy="122530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280769" y="6891973"/>
            <a:ext cx="13495962" cy="2824948"/>
          </a:xfrm>
          <a:prstGeom prst="rect">
            <a:avLst/>
          </a:prstGeom>
        </p:spPr>
        <p:txBody>
          <a:bodyPr anchor="t" rtlCol="false" tIns="0" lIns="0" bIns="0" rIns="0">
            <a:spAutoFit/>
          </a:bodyPr>
          <a:lstStyle/>
          <a:p>
            <a:pPr algn="ctr">
              <a:lnSpc>
                <a:spcPts val="7569"/>
              </a:lnSpc>
            </a:pPr>
            <a:r>
              <a:rPr lang="en-US" sz="5406">
                <a:solidFill>
                  <a:srgbClr val="002FD3"/>
                </a:solidFill>
                <a:latin typeface="Montserrat Bold"/>
              </a:rPr>
              <a:t> PHÂN TÍCH THIẾT KẾ HỆ THỐNG </a:t>
            </a:r>
          </a:p>
          <a:p>
            <a:pPr algn="ctr">
              <a:lnSpc>
                <a:spcPts val="7569"/>
              </a:lnSpc>
            </a:pPr>
            <a:r>
              <a:rPr lang="en-US" sz="5406">
                <a:solidFill>
                  <a:srgbClr val="002FD3"/>
                </a:solidFill>
                <a:latin typeface="Montserrat Bold"/>
              </a:rPr>
              <a:t>SÀN THƯƠNG MẠI HỖ TRỢ VIỆC LÀM</a:t>
            </a:r>
          </a:p>
          <a:p>
            <a:pPr algn="ctr">
              <a:lnSpc>
                <a:spcPts val="7569"/>
              </a:lnSpc>
              <a:spcBef>
                <a:spcPct val="0"/>
              </a:spcBef>
            </a:pPr>
          </a:p>
        </p:txBody>
      </p:sp>
      <p:sp>
        <p:nvSpPr>
          <p:cNvPr name="TextBox 7" id="7"/>
          <p:cNvSpPr txBox="true"/>
          <p:nvPr/>
        </p:nvSpPr>
        <p:spPr>
          <a:xfrm rot="0">
            <a:off x="2322960" y="3380385"/>
            <a:ext cx="13411579" cy="3914889"/>
          </a:xfrm>
          <a:prstGeom prst="rect">
            <a:avLst/>
          </a:prstGeom>
        </p:spPr>
        <p:txBody>
          <a:bodyPr anchor="t" rtlCol="false" tIns="0" lIns="0" bIns="0" rIns="0">
            <a:spAutoFit/>
          </a:bodyPr>
          <a:lstStyle/>
          <a:p>
            <a:pPr algn="ctr">
              <a:lnSpc>
                <a:spcPts val="5243"/>
              </a:lnSpc>
            </a:pPr>
            <a:r>
              <a:rPr lang="en-US" sz="3745">
                <a:solidFill>
                  <a:srgbClr val="000000"/>
                </a:solidFill>
                <a:latin typeface="Montserrat Bold"/>
              </a:rPr>
              <a:t>PHÂN TÍCH VÀ THIẾT KẾ HỆ THỐNG THÔNG TIN</a:t>
            </a:r>
          </a:p>
          <a:p>
            <a:pPr algn="ctr">
              <a:lnSpc>
                <a:spcPts val="5243"/>
              </a:lnSpc>
            </a:pPr>
            <a:r>
              <a:rPr lang="en-US" sz="3745">
                <a:solidFill>
                  <a:srgbClr val="000000"/>
                </a:solidFill>
                <a:latin typeface="Montserrat Bold"/>
              </a:rPr>
              <a:t>MÃ MÔN HỌC: ISAD330384</a:t>
            </a:r>
          </a:p>
          <a:p>
            <a:pPr algn="ctr">
              <a:lnSpc>
                <a:spcPts val="5243"/>
              </a:lnSpc>
            </a:pPr>
            <a:r>
              <a:rPr lang="en-US" sz="3745">
                <a:solidFill>
                  <a:srgbClr val="000000"/>
                </a:solidFill>
                <a:latin typeface="Montserrat Bold"/>
              </a:rPr>
              <a:t>HỌC KỲ II – NĂM HỌC 2023-2024</a:t>
            </a:r>
          </a:p>
          <a:p>
            <a:pPr algn="ctr">
              <a:lnSpc>
                <a:spcPts val="5243"/>
              </a:lnSpc>
            </a:pPr>
            <a:r>
              <a:rPr lang="en-US" sz="3745">
                <a:solidFill>
                  <a:srgbClr val="000000"/>
                </a:solidFill>
                <a:latin typeface="Montserrat Bold"/>
              </a:rPr>
              <a:t>THỰC HIỆN: NHÓM 02</a:t>
            </a:r>
          </a:p>
          <a:p>
            <a:pPr algn="ctr">
              <a:lnSpc>
                <a:spcPts val="5243"/>
              </a:lnSpc>
            </a:pPr>
            <a:r>
              <a:rPr lang="en-US" sz="3745">
                <a:solidFill>
                  <a:srgbClr val="000000"/>
                </a:solidFill>
                <a:latin typeface="Montserrat Bold"/>
              </a:rPr>
              <a:t>GIẢNG VIÊN HƯỚNG DẪN : T.S NGUYỄN THÀNH SƠN</a:t>
            </a:r>
          </a:p>
          <a:p>
            <a:pPr algn="ctr" marL="0" indent="0" lvl="0">
              <a:lnSpc>
                <a:spcPts val="5243"/>
              </a:lnSpc>
              <a:spcBef>
                <a:spcPct val="0"/>
              </a:spcBef>
            </a:pPr>
          </a:p>
        </p:txBody>
      </p:sp>
      <p:sp>
        <p:nvSpPr>
          <p:cNvPr name="TextBox 8" id="8"/>
          <p:cNvSpPr txBox="true"/>
          <p:nvPr/>
        </p:nvSpPr>
        <p:spPr>
          <a:xfrm rot="0">
            <a:off x="0" y="1794581"/>
            <a:ext cx="18288000" cy="1467326"/>
          </a:xfrm>
          <a:prstGeom prst="rect">
            <a:avLst/>
          </a:prstGeom>
        </p:spPr>
        <p:txBody>
          <a:bodyPr anchor="t" rtlCol="false" tIns="0" lIns="0" bIns="0" rIns="0">
            <a:spAutoFit/>
          </a:bodyPr>
          <a:lstStyle/>
          <a:p>
            <a:pPr algn="ctr">
              <a:lnSpc>
                <a:spcPts val="12048"/>
              </a:lnSpc>
              <a:spcBef>
                <a:spcPct val="0"/>
              </a:spcBef>
            </a:pPr>
            <a:r>
              <a:rPr lang="en-US" sz="8606">
                <a:solidFill>
                  <a:srgbClr val="000000"/>
                </a:solidFill>
                <a:latin typeface="Montserrat Bold"/>
              </a:rPr>
              <a:t>BÁO CÁO CUỐI KÌ</a:t>
            </a:r>
          </a:p>
        </p:txBody>
      </p:sp>
      <p:sp>
        <p:nvSpPr>
          <p:cNvPr name="Freeform 9" id="9"/>
          <p:cNvSpPr/>
          <p:nvPr/>
        </p:nvSpPr>
        <p:spPr>
          <a:xfrm flipH="false" flipV="false" rot="0">
            <a:off x="702740" y="286047"/>
            <a:ext cx="6491341" cy="1485307"/>
          </a:xfrm>
          <a:custGeom>
            <a:avLst/>
            <a:gdLst/>
            <a:ahLst/>
            <a:cxnLst/>
            <a:rect r="r" b="b" t="t" l="l"/>
            <a:pathLst>
              <a:path h="1485307" w="6491341">
                <a:moveTo>
                  <a:pt x="0" y="0"/>
                </a:moveTo>
                <a:lnTo>
                  <a:pt x="6491341" y="0"/>
                </a:lnTo>
                <a:lnTo>
                  <a:pt x="6491341" y="1485306"/>
                </a:lnTo>
                <a:lnTo>
                  <a:pt x="0" y="1485306"/>
                </a:lnTo>
                <a:lnTo>
                  <a:pt x="0" y="0"/>
                </a:lnTo>
                <a:close/>
              </a:path>
            </a:pathLst>
          </a:custGeom>
          <a:blipFill>
            <a:blip r:embed="rId3"/>
            <a:stretch>
              <a:fillRect l="0" t="0" r="0" b="0"/>
            </a:stretch>
          </a:blipFill>
        </p:spPr>
      </p:sp>
      <p:sp>
        <p:nvSpPr>
          <p:cNvPr name="Freeform 10" id="10"/>
          <p:cNvSpPr/>
          <p:nvPr/>
        </p:nvSpPr>
        <p:spPr>
          <a:xfrm flipH="false" flipV="false" rot="-1898322">
            <a:off x="-2787720" y="2210616"/>
            <a:ext cx="4953241" cy="4965655"/>
          </a:xfrm>
          <a:custGeom>
            <a:avLst/>
            <a:gdLst/>
            <a:ahLst/>
            <a:cxnLst/>
            <a:rect r="r" b="b" t="t" l="l"/>
            <a:pathLst>
              <a:path h="4965655" w="4953241">
                <a:moveTo>
                  <a:pt x="0" y="0"/>
                </a:moveTo>
                <a:lnTo>
                  <a:pt x="4953241" y="0"/>
                </a:lnTo>
                <a:lnTo>
                  <a:pt x="4953241" y="4965655"/>
                </a:lnTo>
                <a:lnTo>
                  <a:pt x="0" y="4965655"/>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450" y="1047126"/>
            <a:ext cx="12779665" cy="198921"/>
            <a:chOff x="0" y="0"/>
            <a:chExt cx="6578740" cy="102401"/>
          </a:xfrm>
        </p:grpSpPr>
        <p:sp>
          <p:nvSpPr>
            <p:cNvPr name="Freeform 3" id="3"/>
            <p:cNvSpPr/>
            <p:nvPr/>
          </p:nvSpPr>
          <p:spPr>
            <a:xfrm flipH="false" flipV="false" rot="0">
              <a:off x="0" y="0"/>
              <a:ext cx="6578740" cy="102401"/>
            </a:xfrm>
            <a:custGeom>
              <a:avLst/>
              <a:gdLst/>
              <a:ahLst/>
              <a:cxnLst/>
              <a:rect r="r" b="b" t="t" l="l"/>
              <a:pathLst>
                <a:path h="102401" w="6578740">
                  <a:moveTo>
                    <a:pt x="0" y="0"/>
                  </a:moveTo>
                  <a:lnTo>
                    <a:pt x="6578740" y="0"/>
                  </a:lnTo>
                  <a:lnTo>
                    <a:pt x="6578740" y="102401"/>
                  </a:lnTo>
                  <a:lnTo>
                    <a:pt x="0" y="102401"/>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6578740" cy="14050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050793" y="1401998"/>
            <a:ext cx="14186415" cy="9002873"/>
          </a:xfrm>
          <a:custGeom>
            <a:avLst/>
            <a:gdLst/>
            <a:ahLst/>
            <a:cxnLst/>
            <a:rect r="r" b="b" t="t" l="l"/>
            <a:pathLst>
              <a:path h="9002873" w="14186415">
                <a:moveTo>
                  <a:pt x="0" y="0"/>
                </a:moveTo>
                <a:lnTo>
                  <a:pt x="14186414" y="0"/>
                </a:lnTo>
                <a:lnTo>
                  <a:pt x="14186414" y="9002873"/>
                </a:lnTo>
                <a:lnTo>
                  <a:pt x="0" y="9002873"/>
                </a:lnTo>
                <a:lnTo>
                  <a:pt x="0" y="0"/>
                </a:lnTo>
                <a:close/>
              </a:path>
            </a:pathLst>
          </a:custGeom>
          <a:blipFill>
            <a:blip r:embed="rId2"/>
            <a:stretch>
              <a:fillRect l="0" t="0" r="0" b="-11055"/>
            </a:stretch>
          </a:blipFill>
        </p:spPr>
      </p:sp>
      <p:sp>
        <p:nvSpPr>
          <p:cNvPr name="TextBox 6" id="6"/>
          <p:cNvSpPr txBox="true"/>
          <p:nvPr/>
        </p:nvSpPr>
        <p:spPr>
          <a:xfrm rot="0">
            <a:off x="21471" y="134015"/>
            <a:ext cx="18266529" cy="671436"/>
          </a:xfrm>
          <a:prstGeom prst="rect">
            <a:avLst/>
          </a:prstGeom>
        </p:spPr>
        <p:txBody>
          <a:bodyPr anchor="t" rtlCol="false" tIns="0" lIns="0" bIns="0" rIns="0">
            <a:spAutoFit/>
          </a:bodyPr>
          <a:lstStyle/>
          <a:p>
            <a:pPr algn="l" marL="0" indent="0" lvl="0">
              <a:lnSpc>
                <a:spcPts val="5516"/>
              </a:lnSpc>
              <a:spcBef>
                <a:spcPct val="0"/>
              </a:spcBef>
            </a:pPr>
            <a:r>
              <a:rPr lang="en-US" sz="3940">
                <a:solidFill>
                  <a:srgbClr val="101010"/>
                </a:solidFill>
                <a:latin typeface="Montserrat Bold"/>
              </a:rPr>
              <a:t>BIỂU ĐỒ HOẠT ĐỘNG LÀN DOANH NGHIỆP (TT) </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336107">
            <a:off x="-7320947" y="-238151"/>
            <a:ext cx="12389411" cy="10763301"/>
          </a:xfrm>
          <a:custGeom>
            <a:avLst/>
            <a:gdLst/>
            <a:ahLst/>
            <a:cxnLst/>
            <a:rect r="r" b="b" t="t" l="l"/>
            <a:pathLst>
              <a:path h="10763301" w="12389411">
                <a:moveTo>
                  <a:pt x="0" y="0"/>
                </a:moveTo>
                <a:lnTo>
                  <a:pt x="12389411" y="0"/>
                </a:lnTo>
                <a:lnTo>
                  <a:pt x="12389411" y="10763302"/>
                </a:lnTo>
                <a:lnTo>
                  <a:pt x="0" y="10763302"/>
                </a:lnTo>
                <a:lnTo>
                  <a:pt x="0" y="0"/>
                </a:lnTo>
                <a:close/>
              </a:path>
            </a:pathLst>
          </a:custGeom>
          <a:blipFill>
            <a:blip r:embed="rId2"/>
            <a:stretch>
              <a:fillRect l="0" t="0" r="0" b="0"/>
            </a:stretch>
          </a:blipFill>
        </p:spPr>
      </p:sp>
      <p:sp>
        <p:nvSpPr>
          <p:cNvPr name="Freeform 3" id="3"/>
          <p:cNvSpPr/>
          <p:nvPr/>
        </p:nvSpPr>
        <p:spPr>
          <a:xfrm flipH="false" flipV="false" rot="0">
            <a:off x="3460680" y="1175858"/>
            <a:ext cx="11759446" cy="8792613"/>
          </a:xfrm>
          <a:custGeom>
            <a:avLst/>
            <a:gdLst/>
            <a:ahLst/>
            <a:cxnLst/>
            <a:rect r="r" b="b" t="t" l="l"/>
            <a:pathLst>
              <a:path h="8792613" w="11759446">
                <a:moveTo>
                  <a:pt x="0" y="0"/>
                </a:moveTo>
                <a:lnTo>
                  <a:pt x="11759446" y="0"/>
                </a:lnTo>
                <a:lnTo>
                  <a:pt x="11759446" y="8792613"/>
                </a:lnTo>
                <a:lnTo>
                  <a:pt x="0" y="8792613"/>
                </a:lnTo>
                <a:lnTo>
                  <a:pt x="0" y="0"/>
                </a:lnTo>
                <a:close/>
              </a:path>
            </a:pathLst>
          </a:custGeom>
          <a:blipFill>
            <a:blip r:embed="rId3"/>
            <a:stretch>
              <a:fillRect l="0" t="0" r="0" b="0"/>
            </a:stretch>
          </a:blipFill>
        </p:spPr>
      </p:sp>
      <p:sp>
        <p:nvSpPr>
          <p:cNvPr name="TextBox 4" id="4"/>
          <p:cNvSpPr txBox="true"/>
          <p:nvPr/>
        </p:nvSpPr>
        <p:spPr>
          <a:xfrm rot="0">
            <a:off x="2814716" y="337700"/>
            <a:ext cx="15292171" cy="1200150"/>
          </a:xfrm>
          <a:prstGeom prst="rect">
            <a:avLst/>
          </a:prstGeom>
        </p:spPr>
        <p:txBody>
          <a:bodyPr anchor="t" rtlCol="false" tIns="0" lIns="0" bIns="0" rIns="0">
            <a:spAutoFit/>
          </a:bodyPr>
          <a:lstStyle/>
          <a:p>
            <a:pPr>
              <a:lnSpc>
                <a:spcPts val="4759"/>
              </a:lnSpc>
            </a:pPr>
            <a:r>
              <a:rPr lang="en-US" sz="3965">
                <a:solidFill>
                  <a:srgbClr val="101010"/>
                </a:solidFill>
                <a:latin typeface="Montserrat Bold"/>
              </a:rPr>
              <a:t>BIỂU ĐỒ USE CASE - XÉT THÔNG TIN ỨNG VIÊN</a:t>
            </a:r>
          </a:p>
          <a:p>
            <a:pPr marL="0" indent="0" lvl="0">
              <a:lnSpc>
                <a:spcPts val="4759"/>
              </a:lnSpc>
              <a:spcBef>
                <a:spcPct val="0"/>
              </a:spcBef>
            </a:pPr>
            <a:r>
              <a:rPr lang="en-US" sz="3965">
                <a:solidFill>
                  <a:srgbClr val="101010"/>
                </a:solidFill>
                <a:latin typeface="Montserrat Bold"/>
              </a:rPr>
              <a:t> </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336107">
            <a:off x="-7320947" y="-238151"/>
            <a:ext cx="12389411" cy="10763301"/>
          </a:xfrm>
          <a:custGeom>
            <a:avLst/>
            <a:gdLst/>
            <a:ahLst/>
            <a:cxnLst/>
            <a:rect r="r" b="b" t="t" l="l"/>
            <a:pathLst>
              <a:path h="10763301" w="12389411">
                <a:moveTo>
                  <a:pt x="0" y="0"/>
                </a:moveTo>
                <a:lnTo>
                  <a:pt x="12389411" y="0"/>
                </a:lnTo>
                <a:lnTo>
                  <a:pt x="12389411" y="10763302"/>
                </a:lnTo>
                <a:lnTo>
                  <a:pt x="0" y="10763302"/>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4036297" y="1483550"/>
          <a:ext cx="12927341" cy="8403149"/>
        </p:xfrm>
        <a:graphic>
          <a:graphicData uri="http://schemas.openxmlformats.org/drawingml/2006/table">
            <a:tbl>
              <a:tblPr/>
              <a:tblGrid>
                <a:gridCol w="3276956"/>
                <a:gridCol w="3276956"/>
                <a:gridCol w="3276956"/>
                <a:gridCol w="3096472"/>
              </a:tblGrid>
              <a:tr h="544159">
                <a:tc>
                  <a:txBody>
                    <a:bodyPr anchor="t" rtlCol="false"/>
                    <a:lstStyle/>
                    <a:p>
                      <a:pPr algn="l">
                        <a:lnSpc>
                          <a:spcPts val="1889"/>
                        </a:lnSpc>
                        <a:defRPr/>
                      </a:pPr>
                      <a:r>
                        <a:rPr lang="en-US" sz="1349">
                          <a:solidFill>
                            <a:srgbClr val="000000"/>
                          </a:solidFill>
                          <a:latin typeface="Montserrat Bold"/>
                        </a:rPr>
                        <a:t>Tên use case: Xét duyệt Ứng viên</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1889"/>
                        </a:lnSpc>
                        <a:defRPr/>
                      </a:pPr>
                      <a:r>
                        <a:rPr lang="en-US" sz="1349">
                          <a:solidFill>
                            <a:srgbClr val="000000"/>
                          </a:solidFill>
                          <a:latin typeface="Montserrat Bold"/>
                        </a:rPr>
                        <a:t>Số ID: 4</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Số ID: 4</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889"/>
                        </a:lnSpc>
                        <a:defRPr/>
                      </a:pPr>
                      <a:r>
                        <a:rPr lang="en-US" sz="1349">
                          <a:solidFill>
                            <a:srgbClr val="000000"/>
                          </a:solidFill>
                          <a:latin typeface="Montserrat Bold"/>
                        </a:rPr>
                        <a:t> Mức quan trọng: Cao</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4159">
                <a:tc gridSpan="2">
                  <a:txBody>
                    <a:bodyPr anchor="t" rtlCol="false"/>
                    <a:lstStyle/>
                    <a:p>
                      <a:pPr algn="l">
                        <a:lnSpc>
                          <a:spcPts val="1889"/>
                        </a:lnSpc>
                        <a:defRPr/>
                      </a:pPr>
                      <a:r>
                        <a:rPr lang="en-US" sz="1349">
                          <a:solidFill>
                            <a:srgbClr val="000000"/>
                          </a:solidFill>
                          <a:latin typeface="Montserrat Bold"/>
                        </a:rPr>
                        <a:t>Actor chính: Doanh nghiệp</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Actor chính: Doanh nghiệp</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1889"/>
                        </a:lnSpc>
                        <a:defRPr/>
                      </a:pPr>
                      <a:r>
                        <a:rPr lang="en-US" sz="1349">
                          <a:solidFill>
                            <a:srgbClr val="000000"/>
                          </a:solidFill>
                          <a:latin typeface="Montserrat Bold"/>
                        </a:rPr>
                        <a:t>Loại use case: Chi tiết, thiết yếu</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Loại use case: Chi tiết, thiết yếu</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1491">
                <a:tc gridSpan="4">
                  <a:txBody>
                    <a:bodyPr anchor="t" rtlCol="false"/>
                    <a:lstStyle/>
                    <a:p>
                      <a:pPr algn="l">
                        <a:lnSpc>
                          <a:spcPts val="1889"/>
                        </a:lnSpc>
                        <a:defRPr/>
                      </a:pPr>
                      <a:r>
                        <a:rPr lang="en-US" sz="1349">
                          <a:solidFill>
                            <a:srgbClr val="000000"/>
                          </a:solidFill>
                          <a:latin typeface="Montserrat Bold"/>
                        </a:rPr>
                        <a:t> Các bên liên quan và mối quan tâm của họ:</a:t>
                      </a:r>
                      <a:endParaRPr lang="en-US" sz="1100"/>
                    </a:p>
                    <a:p>
                      <a:pPr marL="291316" indent="-145658" lvl="1">
                        <a:lnSpc>
                          <a:spcPts val="1889"/>
                        </a:lnSpc>
                        <a:buFont typeface="Arial"/>
                        <a:buChar char="•"/>
                      </a:pPr>
                      <a:r>
                        <a:rPr lang="en-US" sz="1349">
                          <a:solidFill>
                            <a:srgbClr val="000000"/>
                          </a:solidFill>
                          <a:latin typeface="Montserrat Bold"/>
                        </a:rPr>
                        <a:t>Ứng viên – Muốn nộp CV vào công việc của DN đăng tuyển</a:t>
                      </a:r>
                    </a:p>
                    <a:p>
                      <a:pPr marL="291316" indent="-145658" lvl="1">
                        <a:lnSpc>
                          <a:spcPts val="1889"/>
                        </a:lnSpc>
                        <a:buFont typeface="Arial"/>
                        <a:buChar char="•"/>
                      </a:pPr>
                      <a:r>
                        <a:rPr lang="en-US" sz="1349">
                          <a:solidFill>
                            <a:srgbClr val="000000"/>
                          </a:solidFill>
                          <a:latin typeface="Montserrat Bold"/>
                        </a:rPr>
                        <a:t>Hệ thống – Lưu thông tin vào dữ liệu của tin tuyển dụng đó, Thông báo kết quả ứng tuyển </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 Các bên liên quan và mối quan tâm của họ:</a:t>
                      </a:r>
                      <a:endParaRPr lang="en-US" sz="1100"/>
                    </a:p>
                    <a:p>
                      <a:pPr marL="291316" indent="-145658" lvl="1">
                        <a:lnSpc>
                          <a:spcPts val="1889"/>
                        </a:lnSpc>
                        <a:buFont typeface="Arial"/>
                        <a:buChar char="•"/>
                      </a:pPr>
                      <a:r>
                        <a:rPr lang="en-US" sz="1349">
                          <a:solidFill>
                            <a:srgbClr val="000000"/>
                          </a:solidFill>
                          <a:latin typeface="Montserrat Bold"/>
                        </a:rPr>
                        <a:t>Ứng viên – Muốn nộp CV vào công việc của DN đăng tuyển</a:t>
                      </a:r>
                    </a:p>
                    <a:p>
                      <a:pPr marL="291316" indent="-145658" lvl="1">
                        <a:lnSpc>
                          <a:spcPts val="1889"/>
                        </a:lnSpc>
                        <a:buFont typeface="Arial"/>
                        <a:buChar char="•"/>
                      </a:pPr>
                      <a:r>
                        <a:rPr lang="en-US" sz="1349">
                          <a:solidFill>
                            <a:srgbClr val="000000"/>
                          </a:solidFill>
                          <a:latin typeface="Montserrat Bold"/>
                        </a:rPr>
                        <a:t>Hệ thống – Lưu thông tin vào dữ liệu của tin tuyển dụng đó, Thông báo kết quả ứng tuyển </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 Các bên liên quan và mối quan tâm của họ:</a:t>
                      </a:r>
                      <a:endParaRPr lang="en-US" sz="1100"/>
                    </a:p>
                    <a:p>
                      <a:pPr marL="291316" indent="-145658" lvl="1">
                        <a:lnSpc>
                          <a:spcPts val="1889"/>
                        </a:lnSpc>
                        <a:buFont typeface="Arial"/>
                        <a:buChar char="•"/>
                      </a:pPr>
                      <a:r>
                        <a:rPr lang="en-US" sz="1349">
                          <a:solidFill>
                            <a:srgbClr val="000000"/>
                          </a:solidFill>
                          <a:latin typeface="Montserrat Bold"/>
                        </a:rPr>
                        <a:t>Ứng viên – Muốn nộp CV vào công việc của DN đăng tuyển</a:t>
                      </a:r>
                    </a:p>
                    <a:p>
                      <a:pPr marL="291316" indent="-145658" lvl="1">
                        <a:lnSpc>
                          <a:spcPts val="1889"/>
                        </a:lnSpc>
                        <a:buFont typeface="Arial"/>
                        <a:buChar char="•"/>
                      </a:pPr>
                      <a:r>
                        <a:rPr lang="en-US" sz="1349">
                          <a:solidFill>
                            <a:srgbClr val="000000"/>
                          </a:solidFill>
                          <a:latin typeface="Montserrat Bold"/>
                        </a:rPr>
                        <a:t>Hệ thống – Lưu thông tin vào dữ liệu của tin tuyển dụng đó, Thông báo kết quả ứng tuyển </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 Các bên liên quan và mối quan tâm của họ:</a:t>
                      </a:r>
                      <a:endParaRPr lang="en-US" sz="1100"/>
                    </a:p>
                    <a:p>
                      <a:pPr marL="291316" indent="-145658" lvl="1">
                        <a:lnSpc>
                          <a:spcPts val="1889"/>
                        </a:lnSpc>
                        <a:buFont typeface="Arial"/>
                        <a:buChar char="•"/>
                      </a:pPr>
                      <a:r>
                        <a:rPr lang="en-US" sz="1349">
                          <a:solidFill>
                            <a:srgbClr val="000000"/>
                          </a:solidFill>
                          <a:latin typeface="Montserrat Bold"/>
                        </a:rPr>
                        <a:t>Ứng viên – Muốn nộp CV vào công việc của DN đăng tuyển</a:t>
                      </a:r>
                    </a:p>
                    <a:p>
                      <a:pPr marL="291316" indent="-145658" lvl="1">
                        <a:lnSpc>
                          <a:spcPts val="1889"/>
                        </a:lnSpc>
                        <a:buFont typeface="Arial"/>
                        <a:buChar char="•"/>
                      </a:pPr>
                      <a:r>
                        <a:rPr lang="en-US" sz="1349">
                          <a:solidFill>
                            <a:srgbClr val="000000"/>
                          </a:solidFill>
                          <a:latin typeface="Montserrat Bold"/>
                        </a:rPr>
                        <a:t>Hệ thống – Lưu thông tin vào dữ liệu của tin tuyển dụng đó, Thông báo kết quả ứng tuyển </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4159">
                <a:tc gridSpan="4">
                  <a:txBody>
                    <a:bodyPr anchor="t" rtlCol="false"/>
                    <a:lstStyle/>
                    <a:p>
                      <a:pPr algn="l">
                        <a:lnSpc>
                          <a:spcPts val="1889"/>
                        </a:lnSpc>
                        <a:defRPr/>
                      </a:pPr>
                      <a:r>
                        <a:rPr lang="en-US" sz="1349">
                          <a:solidFill>
                            <a:srgbClr val="000000"/>
                          </a:solidFill>
                          <a:latin typeface="Montserrat Bold"/>
                        </a:rPr>
                        <a:t>Mô tả tóm tắt: Use case này mô tả cách Doanh nghiệp xét duyệt một ứng viên có phù hợp với công việc đang tuyển hay không</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Mô tả tóm tắt: Use case này mô tả cách Doanh nghiệp xét duyệt một ứng viên có phù hợp với công việc đang tuyển hay không</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Mô tả tóm tắt: Use case này mô tả cách Doanh nghiệp xét duyệt một ứng viên có phù hợp với công việc đang tuyển hay không</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Mô tả tóm tắt: Use case này mô tả cách Doanh nghiệp xét duyệt một ứng viên có phù hợp với công việc đang tuyển hay không</a:t>
                      </a:r>
                      <a:endParaRPr lang="en-US" sz="1100"/>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1491">
                <a:tc gridSpan="4">
                  <a:txBody>
                    <a:bodyPr anchor="t" rtlCol="false"/>
                    <a:lstStyle/>
                    <a:p>
                      <a:pPr algn="l">
                        <a:lnSpc>
                          <a:spcPts val="1889"/>
                        </a:lnSpc>
                        <a:defRPr/>
                      </a:pPr>
                      <a:r>
                        <a:rPr lang="en-US" sz="1349">
                          <a:solidFill>
                            <a:srgbClr val="000000"/>
                          </a:solidFill>
                          <a:latin typeface="Montserrat Bold"/>
                        </a:rPr>
                        <a:t> Biến cố kích hoạt: Ứng viên nộp CV vào tin tuyển</a:t>
                      </a:r>
                      <a:endParaRPr lang="en-US" sz="1100"/>
                    </a:p>
                    <a:p>
                      <a:pPr>
                        <a:lnSpc>
                          <a:spcPts val="1889"/>
                        </a:lnSpc>
                      </a:pPr>
                      <a:r>
                        <a:rPr lang="en-US" sz="1349">
                          <a:solidFill>
                            <a:srgbClr val="000000"/>
                          </a:solidFill>
                          <a:latin typeface="Montserrat Bold"/>
                        </a:rPr>
                        <a:t>  dụng mà công ty đã đăng lên</a:t>
                      </a:r>
                    </a:p>
                    <a:p>
                      <a:pPr>
                        <a:lnSpc>
                          <a:spcPts val="1889"/>
                        </a:lnSpc>
                      </a:pPr>
                      <a:r>
                        <a:rPr lang="en-US" sz="1349">
                          <a:solidFill>
                            <a:srgbClr val="000000"/>
                          </a:solidFill>
                          <a:latin typeface="Montserrat Bold"/>
                        </a:rPr>
                        <a:t>  Loại: Bên ngoài</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 Biến cố kích hoạt: Ứng viên nộp CV vào tin tuyển</a:t>
                      </a:r>
                      <a:endParaRPr lang="en-US" sz="1100"/>
                    </a:p>
                    <a:p>
                      <a:pPr>
                        <a:lnSpc>
                          <a:spcPts val="1889"/>
                        </a:lnSpc>
                      </a:pPr>
                      <a:r>
                        <a:rPr lang="en-US" sz="1349">
                          <a:solidFill>
                            <a:srgbClr val="000000"/>
                          </a:solidFill>
                          <a:latin typeface="Montserrat Bold"/>
                        </a:rPr>
                        <a:t>  dụng mà công ty đã đăng lên</a:t>
                      </a:r>
                    </a:p>
                    <a:p>
                      <a:pPr>
                        <a:lnSpc>
                          <a:spcPts val="1889"/>
                        </a:lnSpc>
                      </a:pPr>
                      <a:r>
                        <a:rPr lang="en-US" sz="1349">
                          <a:solidFill>
                            <a:srgbClr val="000000"/>
                          </a:solidFill>
                          <a:latin typeface="Montserrat Bold"/>
                        </a:rPr>
                        <a:t>  Loại: Bên ngoài</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 Biến cố kích hoạt: Ứng viên nộp CV vào tin tuyển</a:t>
                      </a:r>
                      <a:endParaRPr lang="en-US" sz="1100"/>
                    </a:p>
                    <a:p>
                      <a:pPr>
                        <a:lnSpc>
                          <a:spcPts val="1889"/>
                        </a:lnSpc>
                      </a:pPr>
                      <a:r>
                        <a:rPr lang="en-US" sz="1349">
                          <a:solidFill>
                            <a:srgbClr val="000000"/>
                          </a:solidFill>
                          <a:latin typeface="Montserrat Bold"/>
                        </a:rPr>
                        <a:t>  dụng mà công ty đã đăng lên</a:t>
                      </a:r>
                    </a:p>
                    <a:p>
                      <a:pPr>
                        <a:lnSpc>
                          <a:spcPts val="1889"/>
                        </a:lnSpc>
                      </a:pPr>
                      <a:r>
                        <a:rPr lang="en-US" sz="1349">
                          <a:solidFill>
                            <a:srgbClr val="000000"/>
                          </a:solidFill>
                          <a:latin typeface="Montserrat Bold"/>
                        </a:rPr>
                        <a:t>  Loại: Bên ngoài</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 Biến cố kích hoạt: Ứng viên nộp CV vào tin tuyển</a:t>
                      </a:r>
                      <a:endParaRPr lang="en-US" sz="1100"/>
                    </a:p>
                    <a:p>
                      <a:pPr>
                        <a:lnSpc>
                          <a:spcPts val="1889"/>
                        </a:lnSpc>
                      </a:pPr>
                      <a:r>
                        <a:rPr lang="en-US" sz="1349">
                          <a:solidFill>
                            <a:srgbClr val="000000"/>
                          </a:solidFill>
                          <a:latin typeface="Montserrat Bold"/>
                        </a:rPr>
                        <a:t>  dụng mà công ty đã đăng lên</a:t>
                      </a:r>
                    </a:p>
                    <a:p>
                      <a:pPr>
                        <a:lnSpc>
                          <a:spcPts val="1889"/>
                        </a:lnSpc>
                      </a:pPr>
                      <a:r>
                        <a:rPr lang="en-US" sz="1349">
                          <a:solidFill>
                            <a:srgbClr val="000000"/>
                          </a:solidFill>
                          <a:latin typeface="Montserrat Bold"/>
                        </a:rPr>
                        <a:t>  Loại: Bên ngoài</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60157">
                <a:tc gridSpan="4">
                  <a:txBody>
                    <a:bodyPr anchor="t" rtlCol="false"/>
                    <a:lstStyle/>
                    <a:p>
                      <a:pPr algn="l">
                        <a:lnSpc>
                          <a:spcPts val="1889"/>
                        </a:lnSpc>
                        <a:defRPr/>
                      </a:pPr>
                      <a:r>
                        <a:rPr lang="en-US" sz="1349">
                          <a:solidFill>
                            <a:srgbClr val="000000"/>
                          </a:solidFill>
                          <a:latin typeface="Montserrat Bold"/>
                        </a:rPr>
                        <a:t>Các mối quan hệ:     </a:t>
                      </a:r>
                      <a:endParaRPr lang="en-US" sz="1100"/>
                    </a:p>
                    <a:p>
                      <a:pPr marL="291316" indent="-145658" lvl="1">
                        <a:lnSpc>
                          <a:spcPts val="1889"/>
                        </a:lnSpc>
                        <a:buFont typeface="Arial"/>
                        <a:buChar char="•"/>
                      </a:pPr>
                      <a:r>
                        <a:rPr lang="en-US" sz="1349">
                          <a:solidFill>
                            <a:srgbClr val="000000"/>
                          </a:solidFill>
                          <a:latin typeface="Montserrat Bold"/>
                        </a:rPr>
                        <a:t>Kết hợp: Ứng viên</a:t>
                      </a:r>
                    </a:p>
                    <a:p>
                      <a:pPr marL="291316" indent="-145658" lvl="1">
                        <a:lnSpc>
                          <a:spcPts val="1889"/>
                        </a:lnSpc>
                        <a:buFont typeface="Arial"/>
                        <a:buChar char="•"/>
                      </a:pPr>
                      <a:r>
                        <a:rPr lang="en-US" sz="1349">
                          <a:solidFill>
                            <a:srgbClr val="000000"/>
                          </a:solidFill>
                          <a:latin typeface="Montserrat Bold"/>
                        </a:rPr>
                        <a:t> Bao gồm (Include): Đăng nhập, Tìm kiếm công việc</a:t>
                      </a:r>
                    </a:p>
                    <a:p>
                      <a:pPr marL="291316" indent="-145658" lvl="1">
                        <a:lnSpc>
                          <a:spcPts val="1889"/>
                        </a:lnSpc>
                        <a:buFont typeface="Arial"/>
                        <a:buChar char="•"/>
                      </a:pPr>
                      <a:r>
                        <a:rPr lang="en-US" sz="1349">
                          <a:solidFill>
                            <a:srgbClr val="000000"/>
                          </a:solidFill>
                          <a:latin typeface="Montserrat Bold"/>
                        </a:rPr>
                        <a:t> Mở rộng (Extend): Tạo cuộc hẹn với Ứng viên</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Các mối quan hệ:     </a:t>
                      </a:r>
                      <a:endParaRPr lang="en-US" sz="1100"/>
                    </a:p>
                    <a:p>
                      <a:pPr marL="291316" indent="-145658" lvl="1">
                        <a:lnSpc>
                          <a:spcPts val="1889"/>
                        </a:lnSpc>
                        <a:buFont typeface="Arial"/>
                        <a:buChar char="•"/>
                      </a:pPr>
                      <a:r>
                        <a:rPr lang="en-US" sz="1349">
                          <a:solidFill>
                            <a:srgbClr val="000000"/>
                          </a:solidFill>
                          <a:latin typeface="Montserrat Bold"/>
                        </a:rPr>
                        <a:t>Kết hợp: Ứng viên</a:t>
                      </a:r>
                    </a:p>
                    <a:p>
                      <a:pPr marL="291316" indent="-145658" lvl="1">
                        <a:lnSpc>
                          <a:spcPts val="1889"/>
                        </a:lnSpc>
                        <a:buFont typeface="Arial"/>
                        <a:buChar char="•"/>
                      </a:pPr>
                      <a:r>
                        <a:rPr lang="en-US" sz="1349">
                          <a:solidFill>
                            <a:srgbClr val="000000"/>
                          </a:solidFill>
                          <a:latin typeface="Montserrat Bold"/>
                        </a:rPr>
                        <a:t> Bao gồm (Include): Đăng nhập, Tìm kiếm công việc</a:t>
                      </a:r>
                    </a:p>
                    <a:p>
                      <a:pPr marL="291316" indent="-145658" lvl="1">
                        <a:lnSpc>
                          <a:spcPts val="1889"/>
                        </a:lnSpc>
                        <a:buFont typeface="Arial"/>
                        <a:buChar char="•"/>
                      </a:pPr>
                      <a:r>
                        <a:rPr lang="en-US" sz="1349">
                          <a:solidFill>
                            <a:srgbClr val="000000"/>
                          </a:solidFill>
                          <a:latin typeface="Montserrat Bold"/>
                        </a:rPr>
                        <a:t> Mở rộng (Extend): Tạo cuộc hẹn với Ứng viên</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Các mối quan hệ:     </a:t>
                      </a:r>
                      <a:endParaRPr lang="en-US" sz="1100"/>
                    </a:p>
                    <a:p>
                      <a:pPr marL="291316" indent="-145658" lvl="1">
                        <a:lnSpc>
                          <a:spcPts val="1889"/>
                        </a:lnSpc>
                        <a:buFont typeface="Arial"/>
                        <a:buChar char="•"/>
                      </a:pPr>
                      <a:r>
                        <a:rPr lang="en-US" sz="1349">
                          <a:solidFill>
                            <a:srgbClr val="000000"/>
                          </a:solidFill>
                          <a:latin typeface="Montserrat Bold"/>
                        </a:rPr>
                        <a:t>Kết hợp: Ứng viên</a:t>
                      </a:r>
                    </a:p>
                    <a:p>
                      <a:pPr marL="291316" indent="-145658" lvl="1">
                        <a:lnSpc>
                          <a:spcPts val="1889"/>
                        </a:lnSpc>
                        <a:buFont typeface="Arial"/>
                        <a:buChar char="•"/>
                      </a:pPr>
                      <a:r>
                        <a:rPr lang="en-US" sz="1349">
                          <a:solidFill>
                            <a:srgbClr val="000000"/>
                          </a:solidFill>
                          <a:latin typeface="Montserrat Bold"/>
                        </a:rPr>
                        <a:t> Bao gồm (Include): Đăng nhập, Tìm kiếm công việc</a:t>
                      </a:r>
                    </a:p>
                    <a:p>
                      <a:pPr marL="291316" indent="-145658" lvl="1">
                        <a:lnSpc>
                          <a:spcPts val="1889"/>
                        </a:lnSpc>
                        <a:buFont typeface="Arial"/>
                        <a:buChar char="•"/>
                      </a:pPr>
                      <a:r>
                        <a:rPr lang="en-US" sz="1349">
                          <a:solidFill>
                            <a:srgbClr val="000000"/>
                          </a:solidFill>
                          <a:latin typeface="Montserrat Bold"/>
                        </a:rPr>
                        <a:t> Mở rộng (Extend): Tạo cuộc hẹn với Ứng viên</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Các mối quan hệ:     </a:t>
                      </a:r>
                      <a:endParaRPr lang="en-US" sz="1100"/>
                    </a:p>
                    <a:p>
                      <a:pPr marL="291316" indent="-145658" lvl="1">
                        <a:lnSpc>
                          <a:spcPts val="1889"/>
                        </a:lnSpc>
                        <a:buFont typeface="Arial"/>
                        <a:buChar char="•"/>
                      </a:pPr>
                      <a:r>
                        <a:rPr lang="en-US" sz="1349">
                          <a:solidFill>
                            <a:srgbClr val="000000"/>
                          </a:solidFill>
                          <a:latin typeface="Montserrat Bold"/>
                        </a:rPr>
                        <a:t>Kết hợp: Ứng viên</a:t>
                      </a:r>
                    </a:p>
                    <a:p>
                      <a:pPr marL="291316" indent="-145658" lvl="1">
                        <a:lnSpc>
                          <a:spcPts val="1889"/>
                        </a:lnSpc>
                        <a:buFont typeface="Arial"/>
                        <a:buChar char="•"/>
                      </a:pPr>
                      <a:r>
                        <a:rPr lang="en-US" sz="1349">
                          <a:solidFill>
                            <a:srgbClr val="000000"/>
                          </a:solidFill>
                          <a:latin typeface="Montserrat Bold"/>
                        </a:rPr>
                        <a:t> Bao gồm (Include): Đăng nhập, Tìm kiếm công việc</a:t>
                      </a:r>
                    </a:p>
                    <a:p>
                      <a:pPr marL="291316" indent="-145658" lvl="1">
                        <a:lnSpc>
                          <a:spcPts val="1889"/>
                        </a:lnSpc>
                        <a:buFont typeface="Arial"/>
                        <a:buChar char="•"/>
                      </a:pPr>
                      <a:r>
                        <a:rPr lang="en-US" sz="1349">
                          <a:solidFill>
                            <a:srgbClr val="000000"/>
                          </a:solidFill>
                          <a:latin typeface="Montserrat Bold"/>
                        </a:rPr>
                        <a:t> Mở rộng (Extend): Tạo cuộc hẹn với Ứng viên</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2453487">
                <a:tc gridSpan="4">
                  <a:txBody>
                    <a:bodyPr anchor="t" rtlCol="false"/>
                    <a:lstStyle/>
                    <a:p>
                      <a:pPr algn="l">
                        <a:lnSpc>
                          <a:spcPts val="1889"/>
                        </a:lnSpc>
                        <a:defRPr/>
                      </a:pPr>
                      <a:r>
                        <a:rPr lang="en-US" sz="1349">
                          <a:solidFill>
                            <a:srgbClr val="000000"/>
                          </a:solidFill>
                          <a:latin typeface="Montserrat Bold"/>
                        </a:rPr>
                        <a:t>Qui trình xử lý:</a:t>
                      </a:r>
                      <a:endParaRPr lang="en-US" sz="1100"/>
                    </a:p>
                    <a:p>
                      <a:pPr>
                        <a:lnSpc>
                          <a:spcPts val="1889"/>
                        </a:lnSpc>
                      </a:pPr>
                      <a:r>
                        <a:rPr lang="en-US" sz="1349">
                          <a:solidFill>
                            <a:srgbClr val="000000"/>
                          </a:solidFill>
                          <a:latin typeface="Montserrat Bold"/>
                        </a:rPr>
                        <a:t>  1.      Ứng viên thực hiện use case đăng nhập vào trang web và use case tìm kiếm công việc</a:t>
                      </a:r>
                    </a:p>
                    <a:p>
                      <a:pPr>
                        <a:lnSpc>
                          <a:spcPts val="1889"/>
                        </a:lnSpc>
                      </a:pPr>
                      <a:r>
                        <a:rPr lang="en-US" sz="1349">
                          <a:solidFill>
                            <a:srgbClr val="000000"/>
                          </a:solidFill>
                          <a:latin typeface="Montserrat Bold"/>
                        </a:rPr>
                        <a:t>  2.     Ứng viên nộp CV vào công việc muốn ứng tuyển</a:t>
                      </a:r>
                    </a:p>
                    <a:p>
                      <a:pPr>
                        <a:lnSpc>
                          <a:spcPts val="1889"/>
                        </a:lnSpc>
                      </a:pPr>
                      <a:r>
                        <a:rPr lang="en-US" sz="1349">
                          <a:solidFill>
                            <a:srgbClr val="000000"/>
                          </a:solidFill>
                          <a:latin typeface="Montserrat Bold"/>
                        </a:rPr>
                        <a:t>  3.     Hệ thống lưu dữ liệu của ứng viên về Tin tuyển dụng đó</a:t>
                      </a:r>
                    </a:p>
                    <a:p>
                      <a:pPr>
                        <a:lnSpc>
                          <a:spcPts val="1889"/>
                        </a:lnSpc>
                      </a:pPr>
                      <a:r>
                        <a:rPr lang="en-US" sz="1349">
                          <a:solidFill>
                            <a:srgbClr val="000000"/>
                          </a:solidFill>
                          <a:latin typeface="Montserrat Bold"/>
                        </a:rPr>
                        <a:t>  4.     Doanh nghiệp kiểm tra và xét duyệt ứng viên</a:t>
                      </a:r>
                    </a:p>
                    <a:p>
                      <a:pPr>
                        <a:lnSpc>
                          <a:spcPts val="1889"/>
                        </a:lnSpc>
                      </a:pPr>
                      <a:r>
                        <a:rPr lang="en-US" sz="1349">
                          <a:solidFill>
                            <a:srgbClr val="000000"/>
                          </a:solidFill>
                          <a:latin typeface="Montserrat Bold"/>
                        </a:rPr>
                        <a:t>  4.1.          Doanh nghiệp xác nhận CV đủ tiêu chí và nhận</a:t>
                      </a:r>
                    </a:p>
                    <a:p>
                      <a:pPr>
                        <a:lnSpc>
                          <a:spcPts val="1889"/>
                        </a:lnSpc>
                      </a:pPr>
                      <a:r>
                        <a:rPr lang="en-US" sz="1349">
                          <a:solidFill>
                            <a:srgbClr val="000000"/>
                          </a:solidFill>
                          <a:latin typeface="Montserrat Bold"/>
                        </a:rPr>
                        <a:t>  4.1.1.     Doanh nghiệp thực hiệnUse case tạo cuộc hẹn phỏng vấn vớiỨng viên</a:t>
                      </a:r>
                    </a:p>
                    <a:p>
                      <a:pPr>
                        <a:lnSpc>
                          <a:spcPts val="1889"/>
                        </a:lnSpc>
                      </a:pPr>
                      <a:r>
                        <a:rPr lang="en-US" sz="1349">
                          <a:solidFill>
                            <a:srgbClr val="000000"/>
                          </a:solidFill>
                          <a:latin typeface="Montserrat Bold"/>
                        </a:rPr>
                        <a:t>  4.2.          Doanh nghiệp không nhận CV do không phù hợp</a:t>
                      </a:r>
                    </a:p>
                    <a:p>
                      <a:pPr>
                        <a:lnSpc>
                          <a:spcPts val="1889"/>
                        </a:lnSpc>
                      </a:pPr>
                      <a:r>
                        <a:rPr lang="en-US" sz="1349">
                          <a:solidFill>
                            <a:srgbClr val="000000"/>
                          </a:solidFill>
                          <a:latin typeface="Montserrat Bold"/>
                        </a:rPr>
                        <a:t>  4.2.1.     Hệ thống thông báo ứng tuyển không thành công cho ứng viên với công việc đã ứng tuyển</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Qui trình xử lý:</a:t>
                      </a:r>
                      <a:endParaRPr lang="en-US" sz="1100"/>
                    </a:p>
                    <a:p>
                      <a:pPr>
                        <a:lnSpc>
                          <a:spcPts val="1889"/>
                        </a:lnSpc>
                      </a:pPr>
                      <a:r>
                        <a:rPr lang="en-US" sz="1349">
                          <a:solidFill>
                            <a:srgbClr val="000000"/>
                          </a:solidFill>
                          <a:latin typeface="Montserrat Bold"/>
                        </a:rPr>
                        <a:t>  1.      Ứng viên thực hiện use case đăng nhập vào trang web và use case tìm kiếm công việc</a:t>
                      </a:r>
                    </a:p>
                    <a:p>
                      <a:pPr>
                        <a:lnSpc>
                          <a:spcPts val="1889"/>
                        </a:lnSpc>
                      </a:pPr>
                      <a:r>
                        <a:rPr lang="en-US" sz="1349">
                          <a:solidFill>
                            <a:srgbClr val="000000"/>
                          </a:solidFill>
                          <a:latin typeface="Montserrat Bold"/>
                        </a:rPr>
                        <a:t>  2.     Ứng viên nộp CV vào công việc muốn ứng tuyển</a:t>
                      </a:r>
                    </a:p>
                    <a:p>
                      <a:pPr>
                        <a:lnSpc>
                          <a:spcPts val="1889"/>
                        </a:lnSpc>
                      </a:pPr>
                      <a:r>
                        <a:rPr lang="en-US" sz="1349">
                          <a:solidFill>
                            <a:srgbClr val="000000"/>
                          </a:solidFill>
                          <a:latin typeface="Montserrat Bold"/>
                        </a:rPr>
                        <a:t>  3.     Hệ thống lưu dữ liệu của ứng viên về Tin tuyển dụng đó</a:t>
                      </a:r>
                    </a:p>
                    <a:p>
                      <a:pPr>
                        <a:lnSpc>
                          <a:spcPts val="1889"/>
                        </a:lnSpc>
                      </a:pPr>
                      <a:r>
                        <a:rPr lang="en-US" sz="1349">
                          <a:solidFill>
                            <a:srgbClr val="000000"/>
                          </a:solidFill>
                          <a:latin typeface="Montserrat Bold"/>
                        </a:rPr>
                        <a:t>  4.     Doanh nghiệp kiểm tra và xét duyệt ứng viên</a:t>
                      </a:r>
                    </a:p>
                    <a:p>
                      <a:pPr>
                        <a:lnSpc>
                          <a:spcPts val="1889"/>
                        </a:lnSpc>
                      </a:pPr>
                      <a:r>
                        <a:rPr lang="en-US" sz="1349">
                          <a:solidFill>
                            <a:srgbClr val="000000"/>
                          </a:solidFill>
                          <a:latin typeface="Montserrat Bold"/>
                        </a:rPr>
                        <a:t>  4.1.          Doanh nghiệp xác nhận CV đủ tiêu chí và nhận</a:t>
                      </a:r>
                    </a:p>
                    <a:p>
                      <a:pPr>
                        <a:lnSpc>
                          <a:spcPts val="1889"/>
                        </a:lnSpc>
                      </a:pPr>
                      <a:r>
                        <a:rPr lang="en-US" sz="1349">
                          <a:solidFill>
                            <a:srgbClr val="000000"/>
                          </a:solidFill>
                          <a:latin typeface="Montserrat Bold"/>
                        </a:rPr>
                        <a:t>  4.1.1.     Doanh nghiệp thực hiệnUse case tạo cuộc hẹn phỏng vấn vớiỨng viên</a:t>
                      </a:r>
                    </a:p>
                    <a:p>
                      <a:pPr>
                        <a:lnSpc>
                          <a:spcPts val="1889"/>
                        </a:lnSpc>
                      </a:pPr>
                      <a:r>
                        <a:rPr lang="en-US" sz="1349">
                          <a:solidFill>
                            <a:srgbClr val="000000"/>
                          </a:solidFill>
                          <a:latin typeface="Montserrat Bold"/>
                        </a:rPr>
                        <a:t>  4.2.          Doanh nghiệp không nhận CV do không phù hợp</a:t>
                      </a:r>
                    </a:p>
                    <a:p>
                      <a:pPr>
                        <a:lnSpc>
                          <a:spcPts val="1889"/>
                        </a:lnSpc>
                      </a:pPr>
                      <a:r>
                        <a:rPr lang="en-US" sz="1349">
                          <a:solidFill>
                            <a:srgbClr val="000000"/>
                          </a:solidFill>
                          <a:latin typeface="Montserrat Bold"/>
                        </a:rPr>
                        <a:t>  4.2.1.     Hệ thống thông báo ứng tuyển không thành công cho ứng viên với công việc đã ứng tuyển</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Qui trình xử lý:</a:t>
                      </a:r>
                      <a:endParaRPr lang="en-US" sz="1100"/>
                    </a:p>
                    <a:p>
                      <a:pPr>
                        <a:lnSpc>
                          <a:spcPts val="1889"/>
                        </a:lnSpc>
                      </a:pPr>
                      <a:r>
                        <a:rPr lang="en-US" sz="1349">
                          <a:solidFill>
                            <a:srgbClr val="000000"/>
                          </a:solidFill>
                          <a:latin typeface="Montserrat Bold"/>
                        </a:rPr>
                        <a:t>  1.      Ứng viên thực hiện use case đăng nhập vào trang web và use case tìm kiếm công việc</a:t>
                      </a:r>
                    </a:p>
                    <a:p>
                      <a:pPr>
                        <a:lnSpc>
                          <a:spcPts val="1889"/>
                        </a:lnSpc>
                      </a:pPr>
                      <a:r>
                        <a:rPr lang="en-US" sz="1349">
                          <a:solidFill>
                            <a:srgbClr val="000000"/>
                          </a:solidFill>
                          <a:latin typeface="Montserrat Bold"/>
                        </a:rPr>
                        <a:t>  2.     Ứng viên nộp CV vào công việc muốn ứng tuyển</a:t>
                      </a:r>
                    </a:p>
                    <a:p>
                      <a:pPr>
                        <a:lnSpc>
                          <a:spcPts val="1889"/>
                        </a:lnSpc>
                      </a:pPr>
                      <a:r>
                        <a:rPr lang="en-US" sz="1349">
                          <a:solidFill>
                            <a:srgbClr val="000000"/>
                          </a:solidFill>
                          <a:latin typeface="Montserrat Bold"/>
                        </a:rPr>
                        <a:t>  3.     Hệ thống lưu dữ liệu của ứng viên về Tin tuyển dụng đó</a:t>
                      </a:r>
                    </a:p>
                    <a:p>
                      <a:pPr>
                        <a:lnSpc>
                          <a:spcPts val="1889"/>
                        </a:lnSpc>
                      </a:pPr>
                      <a:r>
                        <a:rPr lang="en-US" sz="1349">
                          <a:solidFill>
                            <a:srgbClr val="000000"/>
                          </a:solidFill>
                          <a:latin typeface="Montserrat Bold"/>
                        </a:rPr>
                        <a:t>  4.     Doanh nghiệp kiểm tra và xét duyệt ứng viên</a:t>
                      </a:r>
                    </a:p>
                    <a:p>
                      <a:pPr>
                        <a:lnSpc>
                          <a:spcPts val="1889"/>
                        </a:lnSpc>
                      </a:pPr>
                      <a:r>
                        <a:rPr lang="en-US" sz="1349">
                          <a:solidFill>
                            <a:srgbClr val="000000"/>
                          </a:solidFill>
                          <a:latin typeface="Montserrat Bold"/>
                        </a:rPr>
                        <a:t>  4.1.          Doanh nghiệp xác nhận CV đủ tiêu chí và nhận</a:t>
                      </a:r>
                    </a:p>
                    <a:p>
                      <a:pPr>
                        <a:lnSpc>
                          <a:spcPts val="1889"/>
                        </a:lnSpc>
                      </a:pPr>
                      <a:r>
                        <a:rPr lang="en-US" sz="1349">
                          <a:solidFill>
                            <a:srgbClr val="000000"/>
                          </a:solidFill>
                          <a:latin typeface="Montserrat Bold"/>
                        </a:rPr>
                        <a:t>  4.1.1.     Doanh nghiệp thực hiệnUse case tạo cuộc hẹn phỏng vấn vớiỨng viên</a:t>
                      </a:r>
                    </a:p>
                    <a:p>
                      <a:pPr>
                        <a:lnSpc>
                          <a:spcPts val="1889"/>
                        </a:lnSpc>
                      </a:pPr>
                      <a:r>
                        <a:rPr lang="en-US" sz="1349">
                          <a:solidFill>
                            <a:srgbClr val="000000"/>
                          </a:solidFill>
                          <a:latin typeface="Montserrat Bold"/>
                        </a:rPr>
                        <a:t>  4.2.          Doanh nghiệp không nhận CV do không phù hợp</a:t>
                      </a:r>
                    </a:p>
                    <a:p>
                      <a:pPr>
                        <a:lnSpc>
                          <a:spcPts val="1889"/>
                        </a:lnSpc>
                      </a:pPr>
                      <a:r>
                        <a:rPr lang="en-US" sz="1349">
                          <a:solidFill>
                            <a:srgbClr val="000000"/>
                          </a:solidFill>
                          <a:latin typeface="Montserrat Bold"/>
                        </a:rPr>
                        <a:t>  4.2.1.     Hệ thống thông báo ứng tuyển không thành công cho ứng viên với công việc đã ứng tuyển</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Qui trình xử lý:</a:t>
                      </a:r>
                      <a:endParaRPr lang="en-US" sz="1100"/>
                    </a:p>
                    <a:p>
                      <a:pPr>
                        <a:lnSpc>
                          <a:spcPts val="1889"/>
                        </a:lnSpc>
                      </a:pPr>
                      <a:r>
                        <a:rPr lang="en-US" sz="1349">
                          <a:solidFill>
                            <a:srgbClr val="000000"/>
                          </a:solidFill>
                          <a:latin typeface="Montserrat Bold"/>
                        </a:rPr>
                        <a:t>  1.      Ứng viên thực hiện use case đăng nhập vào trang web và use case tìm kiếm công việc</a:t>
                      </a:r>
                    </a:p>
                    <a:p>
                      <a:pPr>
                        <a:lnSpc>
                          <a:spcPts val="1889"/>
                        </a:lnSpc>
                      </a:pPr>
                      <a:r>
                        <a:rPr lang="en-US" sz="1349">
                          <a:solidFill>
                            <a:srgbClr val="000000"/>
                          </a:solidFill>
                          <a:latin typeface="Montserrat Bold"/>
                        </a:rPr>
                        <a:t>  2.     Ứng viên nộp CV vào công việc muốn ứng tuyển</a:t>
                      </a:r>
                    </a:p>
                    <a:p>
                      <a:pPr>
                        <a:lnSpc>
                          <a:spcPts val="1889"/>
                        </a:lnSpc>
                      </a:pPr>
                      <a:r>
                        <a:rPr lang="en-US" sz="1349">
                          <a:solidFill>
                            <a:srgbClr val="000000"/>
                          </a:solidFill>
                          <a:latin typeface="Montserrat Bold"/>
                        </a:rPr>
                        <a:t>  3.     Hệ thống lưu dữ liệu của ứng viên về Tin tuyển dụng đó</a:t>
                      </a:r>
                    </a:p>
                    <a:p>
                      <a:pPr>
                        <a:lnSpc>
                          <a:spcPts val="1889"/>
                        </a:lnSpc>
                      </a:pPr>
                      <a:r>
                        <a:rPr lang="en-US" sz="1349">
                          <a:solidFill>
                            <a:srgbClr val="000000"/>
                          </a:solidFill>
                          <a:latin typeface="Montserrat Bold"/>
                        </a:rPr>
                        <a:t>  4.     Doanh nghiệp kiểm tra và xét duyệt ứng viên</a:t>
                      </a:r>
                    </a:p>
                    <a:p>
                      <a:pPr>
                        <a:lnSpc>
                          <a:spcPts val="1889"/>
                        </a:lnSpc>
                      </a:pPr>
                      <a:r>
                        <a:rPr lang="en-US" sz="1349">
                          <a:solidFill>
                            <a:srgbClr val="000000"/>
                          </a:solidFill>
                          <a:latin typeface="Montserrat Bold"/>
                        </a:rPr>
                        <a:t>  4.1.          Doanh nghiệp xác nhận CV đủ tiêu chí và nhận</a:t>
                      </a:r>
                    </a:p>
                    <a:p>
                      <a:pPr>
                        <a:lnSpc>
                          <a:spcPts val="1889"/>
                        </a:lnSpc>
                      </a:pPr>
                      <a:r>
                        <a:rPr lang="en-US" sz="1349">
                          <a:solidFill>
                            <a:srgbClr val="000000"/>
                          </a:solidFill>
                          <a:latin typeface="Montserrat Bold"/>
                        </a:rPr>
                        <a:t>  4.1.1.     Doanh nghiệp thực hiệnUse case tạo cuộc hẹn phỏng vấn vớiỨng viên</a:t>
                      </a:r>
                    </a:p>
                    <a:p>
                      <a:pPr>
                        <a:lnSpc>
                          <a:spcPts val="1889"/>
                        </a:lnSpc>
                      </a:pPr>
                      <a:r>
                        <a:rPr lang="en-US" sz="1349">
                          <a:solidFill>
                            <a:srgbClr val="000000"/>
                          </a:solidFill>
                          <a:latin typeface="Montserrat Bold"/>
                        </a:rPr>
                        <a:t>  4.2.          Doanh nghiệp không nhận CV do không phù hợp</a:t>
                      </a:r>
                    </a:p>
                    <a:p>
                      <a:pPr>
                        <a:lnSpc>
                          <a:spcPts val="1889"/>
                        </a:lnSpc>
                      </a:pPr>
                      <a:r>
                        <a:rPr lang="en-US" sz="1349">
                          <a:solidFill>
                            <a:srgbClr val="000000"/>
                          </a:solidFill>
                          <a:latin typeface="Montserrat Bold"/>
                        </a:rPr>
                        <a:t>  4.2.1.     Hệ thống thông báo ứng tuyển không thành công cho ứng viên với công việc đã ứng tuyển</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14048">
                <a:tc gridSpan="4">
                  <a:txBody>
                    <a:bodyPr anchor="t" rtlCol="false"/>
                    <a:lstStyle/>
                    <a:p>
                      <a:pPr algn="l">
                        <a:lnSpc>
                          <a:spcPts val="1889"/>
                        </a:lnSpc>
                        <a:defRPr/>
                      </a:pPr>
                      <a:r>
                        <a:rPr lang="en-US" sz="1349">
                          <a:solidFill>
                            <a:srgbClr val="000000"/>
                          </a:solidFill>
                          <a:latin typeface="Montserrat Bold"/>
                        </a:rPr>
                        <a:t>Các xử lý ngoại lệ:</a:t>
                      </a:r>
                      <a:endParaRPr lang="en-US" sz="1100"/>
                    </a:p>
                    <a:p>
                      <a:pPr>
                        <a:lnSpc>
                          <a:spcPts val="1889"/>
                        </a:lnSpc>
                      </a:pPr>
                      <a:r>
                        <a:rPr lang="en-US" sz="1349">
                          <a:solidFill>
                            <a:srgbClr val="000000"/>
                          </a:solidFill>
                          <a:latin typeface="Montserrat Bold"/>
                        </a:rPr>
                        <a:t>  3.a. Hệ thống thực hiện lưu trữ dữ liệu của ứng viên vào data của tin tuyển dụng đó</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Các xử lý ngoại lệ:</a:t>
                      </a:r>
                      <a:endParaRPr lang="en-US" sz="1100"/>
                    </a:p>
                    <a:p>
                      <a:pPr>
                        <a:lnSpc>
                          <a:spcPts val="1889"/>
                        </a:lnSpc>
                      </a:pPr>
                      <a:r>
                        <a:rPr lang="en-US" sz="1349">
                          <a:solidFill>
                            <a:srgbClr val="000000"/>
                          </a:solidFill>
                          <a:latin typeface="Montserrat Bold"/>
                        </a:rPr>
                        <a:t>  3.a. Hệ thống thực hiện lưu trữ dữ liệu của ứng viên vào data của tin tuyển dụng đó</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Các xử lý ngoại lệ:</a:t>
                      </a:r>
                      <a:endParaRPr lang="en-US" sz="1100"/>
                    </a:p>
                    <a:p>
                      <a:pPr>
                        <a:lnSpc>
                          <a:spcPts val="1889"/>
                        </a:lnSpc>
                      </a:pPr>
                      <a:r>
                        <a:rPr lang="en-US" sz="1349">
                          <a:solidFill>
                            <a:srgbClr val="000000"/>
                          </a:solidFill>
                          <a:latin typeface="Montserrat Bold"/>
                        </a:rPr>
                        <a:t>  3.a. Hệ thống thực hiện lưu trữ dữ liệu của ứng viên vào data của tin tuyển dụng đó</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889"/>
                        </a:lnSpc>
                        <a:defRPr/>
                      </a:pPr>
                      <a:r>
                        <a:rPr lang="en-US" sz="1349">
                          <a:solidFill>
                            <a:srgbClr val="000000"/>
                          </a:solidFill>
                          <a:latin typeface="Montserrat Bold"/>
                        </a:rPr>
                        <a:t>Các xử lý ngoại lệ:</a:t>
                      </a:r>
                      <a:endParaRPr lang="en-US" sz="1100"/>
                    </a:p>
                    <a:p>
                      <a:pPr>
                        <a:lnSpc>
                          <a:spcPts val="1889"/>
                        </a:lnSpc>
                      </a:pPr>
                      <a:r>
                        <a:rPr lang="en-US" sz="1349">
                          <a:solidFill>
                            <a:srgbClr val="000000"/>
                          </a:solidFill>
                          <a:latin typeface="Montserrat Bold"/>
                        </a:rPr>
                        <a:t>  3.a. Hệ thống thực hiện lưu trữ dữ liệu của ứng viên vào data của tin tuyển dụng đó</a:t>
                      </a:r>
                    </a:p>
                  </a:txBody>
                  <a:tcPr marL="123825" marR="123825" marT="123825" marB="1238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814716" y="451958"/>
            <a:ext cx="15292171" cy="1457325"/>
          </a:xfrm>
          <a:prstGeom prst="rect">
            <a:avLst/>
          </a:prstGeom>
        </p:spPr>
        <p:txBody>
          <a:bodyPr anchor="t" rtlCol="false" tIns="0" lIns="0" bIns="0" rIns="0">
            <a:spAutoFit/>
          </a:bodyPr>
          <a:lstStyle/>
          <a:p>
            <a:pPr>
              <a:lnSpc>
                <a:spcPts val="5839"/>
              </a:lnSpc>
            </a:pPr>
            <a:r>
              <a:rPr lang="en-US" sz="4865">
                <a:solidFill>
                  <a:srgbClr val="101010"/>
                </a:solidFill>
                <a:latin typeface="Montserrat Bold"/>
              </a:rPr>
              <a:t>BIỂU ĐỒ USE CASE - XÉT THÔNG TIN ỨNG VIÊN</a:t>
            </a:r>
          </a:p>
          <a:p>
            <a:pPr marL="0" indent="0" lvl="0">
              <a:lnSpc>
                <a:spcPts val="5839"/>
              </a:lnSpc>
              <a:spcBef>
                <a:spcPct val="0"/>
              </a:spcBef>
            </a:pPr>
            <a:r>
              <a:rPr lang="en-US" sz="4865">
                <a:solidFill>
                  <a:srgbClr val="101010"/>
                </a:solidFill>
                <a:latin typeface="Montserrat Bold"/>
              </a:rPr>
              <a:t> </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5310" y="1474807"/>
            <a:ext cx="17653068" cy="8179255"/>
          </a:xfrm>
          <a:custGeom>
            <a:avLst/>
            <a:gdLst/>
            <a:ahLst/>
            <a:cxnLst/>
            <a:rect r="r" b="b" t="t" l="l"/>
            <a:pathLst>
              <a:path h="8179255" w="17653068">
                <a:moveTo>
                  <a:pt x="0" y="0"/>
                </a:moveTo>
                <a:lnTo>
                  <a:pt x="17653068" y="0"/>
                </a:lnTo>
                <a:lnTo>
                  <a:pt x="17653068" y="8179255"/>
                </a:lnTo>
                <a:lnTo>
                  <a:pt x="0" y="8179255"/>
                </a:lnTo>
                <a:lnTo>
                  <a:pt x="0" y="0"/>
                </a:lnTo>
                <a:close/>
              </a:path>
            </a:pathLst>
          </a:custGeom>
          <a:blipFill>
            <a:blip r:embed="rId2"/>
            <a:stretch>
              <a:fillRect l="0" t="0" r="0" b="0"/>
            </a:stretch>
          </a:blipFill>
        </p:spPr>
      </p:sp>
      <p:sp>
        <p:nvSpPr>
          <p:cNvPr name="Freeform 3" id="3"/>
          <p:cNvSpPr/>
          <p:nvPr/>
        </p:nvSpPr>
        <p:spPr>
          <a:xfrm flipH="false" flipV="false" rot="0">
            <a:off x="14343296" y="-2262901"/>
            <a:ext cx="5428304" cy="4910529"/>
          </a:xfrm>
          <a:custGeom>
            <a:avLst/>
            <a:gdLst/>
            <a:ahLst/>
            <a:cxnLst/>
            <a:rect r="r" b="b" t="t" l="l"/>
            <a:pathLst>
              <a:path h="4910529" w="5428304">
                <a:moveTo>
                  <a:pt x="0" y="0"/>
                </a:moveTo>
                <a:lnTo>
                  <a:pt x="5428304" y="0"/>
                </a:lnTo>
                <a:lnTo>
                  <a:pt x="5428304" y="4910529"/>
                </a:lnTo>
                <a:lnTo>
                  <a:pt x="0" y="4910529"/>
                </a:lnTo>
                <a:lnTo>
                  <a:pt x="0" y="0"/>
                </a:lnTo>
                <a:close/>
              </a:path>
            </a:pathLst>
          </a:custGeom>
          <a:blipFill>
            <a:blip r:embed="rId3"/>
            <a:stretch>
              <a:fillRect l="-3216" t="-2212" r="-3216" b="0"/>
            </a:stretch>
          </a:blipFill>
        </p:spPr>
      </p:sp>
      <p:grpSp>
        <p:nvGrpSpPr>
          <p:cNvPr name="Group 4" id="4"/>
          <p:cNvGrpSpPr/>
          <p:nvPr/>
        </p:nvGrpSpPr>
        <p:grpSpPr>
          <a:xfrm rot="0">
            <a:off x="-257175" y="833986"/>
            <a:ext cx="9502839" cy="194714"/>
            <a:chOff x="0" y="0"/>
            <a:chExt cx="7284814" cy="149267"/>
          </a:xfrm>
        </p:grpSpPr>
        <p:sp>
          <p:nvSpPr>
            <p:cNvPr name="Freeform 5" id="5"/>
            <p:cNvSpPr/>
            <p:nvPr/>
          </p:nvSpPr>
          <p:spPr>
            <a:xfrm flipH="false" flipV="false" rot="0">
              <a:off x="0" y="0"/>
              <a:ext cx="7284814" cy="149267"/>
            </a:xfrm>
            <a:custGeom>
              <a:avLst/>
              <a:gdLst/>
              <a:ahLst/>
              <a:cxnLst/>
              <a:rect r="r" b="b" t="t" l="l"/>
              <a:pathLst>
                <a:path h="149267" w="7284814">
                  <a:moveTo>
                    <a:pt x="0" y="0"/>
                  </a:moveTo>
                  <a:lnTo>
                    <a:pt x="7284814" y="0"/>
                  </a:lnTo>
                  <a:lnTo>
                    <a:pt x="7284814" y="149267"/>
                  </a:lnTo>
                  <a:lnTo>
                    <a:pt x="0" y="14926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0" y="-38100"/>
              <a:ext cx="7284814" cy="18736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275310" y="238767"/>
            <a:ext cx="9466974" cy="473320"/>
          </a:xfrm>
          <a:prstGeom prst="rect">
            <a:avLst/>
          </a:prstGeom>
        </p:spPr>
        <p:txBody>
          <a:bodyPr anchor="t" rtlCol="false" tIns="0" lIns="0" bIns="0" rIns="0">
            <a:spAutoFit/>
          </a:bodyPr>
          <a:lstStyle/>
          <a:p>
            <a:pPr algn="l" marL="0" indent="0" lvl="0">
              <a:lnSpc>
                <a:spcPts val="3761"/>
              </a:lnSpc>
              <a:spcBef>
                <a:spcPct val="0"/>
              </a:spcBef>
            </a:pPr>
            <a:r>
              <a:rPr lang="en-US" sz="3134">
                <a:solidFill>
                  <a:srgbClr val="101010"/>
                </a:solidFill>
                <a:latin typeface="Montserrat Bold"/>
              </a:rPr>
              <a:t>BIỂU ĐỒ PHÂN LỚP - CLASS DIAGRAM</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43296" y="-2262901"/>
            <a:ext cx="5428304" cy="4910529"/>
          </a:xfrm>
          <a:custGeom>
            <a:avLst/>
            <a:gdLst/>
            <a:ahLst/>
            <a:cxnLst/>
            <a:rect r="r" b="b" t="t" l="l"/>
            <a:pathLst>
              <a:path h="4910529" w="5428304">
                <a:moveTo>
                  <a:pt x="0" y="0"/>
                </a:moveTo>
                <a:lnTo>
                  <a:pt x="5428304" y="0"/>
                </a:lnTo>
                <a:lnTo>
                  <a:pt x="5428304" y="4910529"/>
                </a:lnTo>
                <a:lnTo>
                  <a:pt x="0" y="4910529"/>
                </a:lnTo>
                <a:lnTo>
                  <a:pt x="0" y="0"/>
                </a:lnTo>
                <a:close/>
              </a:path>
            </a:pathLst>
          </a:custGeom>
          <a:blipFill>
            <a:blip r:embed="rId2"/>
            <a:stretch>
              <a:fillRect l="-3216" t="-2212" r="-3216" b="0"/>
            </a:stretch>
          </a:blipFill>
        </p:spPr>
      </p:sp>
      <p:grpSp>
        <p:nvGrpSpPr>
          <p:cNvPr name="Group 3" id="3"/>
          <p:cNvGrpSpPr/>
          <p:nvPr/>
        </p:nvGrpSpPr>
        <p:grpSpPr>
          <a:xfrm rot="0">
            <a:off x="-257175" y="833986"/>
            <a:ext cx="9502839" cy="194714"/>
            <a:chOff x="0" y="0"/>
            <a:chExt cx="7284814" cy="149267"/>
          </a:xfrm>
        </p:grpSpPr>
        <p:sp>
          <p:nvSpPr>
            <p:cNvPr name="Freeform 4" id="4"/>
            <p:cNvSpPr/>
            <p:nvPr/>
          </p:nvSpPr>
          <p:spPr>
            <a:xfrm flipH="false" flipV="false" rot="0">
              <a:off x="0" y="0"/>
              <a:ext cx="7284814" cy="149267"/>
            </a:xfrm>
            <a:custGeom>
              <a:avLst/>
              <a:gdLst/>
              <a:ahLst/>
              <a:cxnLst/>
              <a:rect r="r" b="b" t="t" l="l"/>
              <a:pathLst>
                <a:path h="149267" w="7284814">
                  <a:moveTo>
                    <a:pt x="0" y="0"/>
                  </a:moveTo>
                  <a:lnTo>
                    <a:pt x="7284814" y="0"/>
                  </a:lnTo>
                  <a:lnTo>
                    <a:pt x="7284814" y="149267"/>
                  </a:lnTo>
                  <a:lnTo>
                    <a:pt x="0" y="14926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0" y="-38100"/>
              <a:ext cx="7284814" cy="18736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882372" y="2166423"/>
            <a:ext cx="6726584" cy="7232050"/>
          </a:xfrm>
          <a:custGeom>
            <a:avLst/>
            <a:gdLst/>
            <a:ahLst/>
            <a:cxnLst/>
            <a:rect r="r" b="b" t="t" l="l"/>
            <a:pathLst>
              <a:path h="7232050" w="6726584">
                <a:moveTo>
                  <a:pt x="0" y="0"/>
                </a:moveTo>
                <a:lnTo>
                  <a:pt x="6726584" y="0"/>
                </a:lnTo>
                <a:lnTo>
                  <a:pt x="6726584" y="7232049"/>
                </a:lnTo>
                <a:lnTo>
                  <a:pt x="0" y="7232049"/>
                </a:lnTo>
                <a:lnTo>
                  <a:pt x="0" y="0"/>
                </a:lnTo>
                <a:close/>
              </a:path>
            </a:pathLst>
          </a:custGeom>
          <a:blipFill>
            <a:blip r:embed="rId3"/>
            <a:stretch>
              <a:fillRect l="0" t="0" r="0" b="0"/>
            </a:stretch>
          </a:blipFill>
        </p:spPr>
      </p:sp>
      <p:sp>
        <p:nvSpPr>
          <p:cNvPr name="TextBox 7" id="7"/>
          <p:cNvSpPr txBox="true"/>
          <p:nvPr/>
        </p:nvSpPr>
        <p:spPr>
          <a:xfrm rot="0">
            <a:off x="275310" y="238767"/>
            <a:ext cx="9466974" cy="473320"/>
          </a:xfrm>
          <a:prstGeom prst="rect">
            <a:avLst/>
          </a:prstGeom>
        </p:spPr>
        <p:txBody>
          <a:bodyPr anchor="t" rtlCol="false" tIns="0" lIns="0" bIns="0" rIns="0">
            <a:spAutoFit/>
          </a:bodyPr>
          <a:lstStyle/>
          <a:p>
            <a:pPr algn="l" marL="0" indent="0" lvl="0">
              <a:lnSpc>
                <a:spcPts val="3761"/>
              </a:lnSpc>
              <a:spcBef>
                <a:spcPct val="0"/>
              </a:spcBef>
            </a:pPr>
            <a:r>
              <a:rPr lang="en-US" sz="3134">
                <a:solidFill>
                  <a:srgbClr val="101010"/>
                </a:solidFill>
                <a:latin typeface="Montserrat Bold"/>
              </a:rPr>
              <a:t>BIỂU ĐỒ PHÂN LỚP - CLASS DIAGRAM</a:t>
            </a:r>
          </a:p>
        </p:txBody>
      </p:sp>
      <p:sp>
        <p:nvSpPr>
          <p:cNvPr name="TextBox 8" id="8"/>
          <p:cNvSpPr txBox="true"/>
          <p:nvPr/>
        </p:nvSpPr>
        <p:spPr>
          <a:xfrm rot="0">
            <a:off x="275310" y="1359728"/>
            <a:ext cx="9466974" cy="473320"/>
          </a:xfrm>
          <a:prstGeom prst="rect">
            <a:avLst/>
          </a:prstGeom>
        </p:spPr>
        <p:txBody>
          <a:bodyPr anchor="t" rtlCol="false" tIns="0" lIns="0" bIns="0" rIns="0">
            <a:spAutoFit/>
          </a:bodyPr>
          <a:lstStyle/>
          <a:p>
            <a:pPr algn="l" marL="0" indent="0" lvl="0">
              <a:lnSpc>
                <a:spcPts val="3761"/>
              </a:lnSpc>
              <a:spcBef>
                <a:spcPct val="0"/>
              </a:spcBef>
            </a:pPr>
            <a:r>
              <a:rPr lang="en-US" sz="3134">
                <a:solidFill>
                  <a:srgbClr val="101010"/>
                </a:solidFill>
                <a:latin typeface="Montserrat Bold"/>
              </a:rPr>
              <a:t>BIỂU ĐỒ PHÂN LỚP DOANH NGHIỆP</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43296" y="-2262901"/>
            <a:ext cx="5428304" cy="4910529"/>
          </a:xfrm>
          <a:custGeom>
            <a:avLst/>
            <a:gdLst/>
            <a:ahLst/>
            <a:cxnLst/>
            <a:rect r="r" b="b" t="t" l="l"/>
            <a:pathLst>
              <a:path h="4910529" w="5428304">
                <a:moveTo>
                  <a:pt x="0" y="0"/>
                </a:moveTo>
                <a:lnTo>
                  <a:pt x="5428304" y="0"/>
                </a:lnTo>
                <a:lnTo>
                  <a:pt x="5428304" y="4910529"/>
                </a:lnTo>
                <a:lnTo>
                  <a:pt x="0" y="4910529"/>
                </a:lnTo>
                <a:lnTo>
                  <a:pt x="0" y="0"/>
                </a:lnTo>
                <a:close/>
              </a:path>
            </a:pathLst>
          </a:custGeom>
          <a:blipFill>
            <a:blip r:embed="rId2"/>
            <a:stretch>
              <a:fillRect l="-3216" t="-2212" r="-3216" b="0"/>
            </a:stretch>
          </a:blipFill>
        </p:spPr>
      </p:sp>
      <p:grpSp>
        <p:nvGrpSpPr>
          <p:cNvPr name="Group 3" id="3"/>
          <p:cNvGrpSpPr/>
          <p:nvPr/>
        </p:nvGrpSpPr>
        <p:grpSpPr>
          <a:xfrm rot="0">
            <a:off x="-257175" y="833986"/>
            <a:ext cx="9502839" cy="194714"/>
            <a:chOff x="0" y="0"/>
            <a:chExt cx="7284814" cy="149267"/>
          </a:xfrm>
        </p:grpSpPr>
        <p:sp>
          <p:nvSpPr>
            <p:cNvPr name="Freeform 4" id="4"/>
            <p:cNvSpPr/>
            <p:nvPr/>
          </p:nvSpPr>
          <p:spPr>
            <a:xfrm flipH="false" flipV="false" rot="0">
              <a:off x="0" y="0"/>
              <a:ext cx="7284814" cy="149267"/>
            </a:xfrm>
            <a:custGeom>
              <a:avLst/>
              <a:gdLst/>
              <a:ahLst/>
              <a:cxnLst/>
              <a:rect r="r" b="b" t="t" l="l"/>
              <a:pathLst>
                <a:path h="149267" w="7284814">
                  <a:moveTo>
                    <a:pt x="0" y="0"/>
                  </a:moveTo>
                  <a:lnTo>
                    <a:pt x="7284814" y="0"/>
                  </a:lnTo>
                  <a:lnTo>
                    <a:pt x="7284814" y="149267"/>
                  </a:lnTo>
                  <a:lnTo>
                    <a:pt x="0" y="14926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0" y="-38100"/>
              <a:ext cx="7284814" cy="187367"/>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6" id="6"/>
          <p:cNvGraphicFramePr>
            <a:graphicFrameLocks noGrp="true"/>
          </p:cNvGraphicFramePr>
          <p:nvPr/>
        </p:nvGraphicFramePr>
        <p:xfrm>
          <a:off x="1319342" y="1862796"/>
          <a:ext cx="13665618" cy="8147995"/>
        </p:xfrm>
        <a:graphic>
          <a:graphicData uri="http://schemas.openxmlformats.org/drawingml/2006/table">
            <a:tbl>
              <a:tblPr/>
              <a:tblGrid>
                <a:gridCol w="6992262"/>
                <a:gridCol w="6673356"/>
              </a:tblGrid>
              <a:tr h="831591">
                <a:tc>
                  <a:txBody>
                    <a:bodyPr anchor="t" rtlCol="false"/>
                    <a:lstStyle/>
                    <a:p>
                      <a:pPr algn="l">
                        <a:lnSpc>
                          <a:spcPts val="2039"/>
                        </a:lnSpc>
                        <a:defRPr/>
                      </a:pPr>
                      <a:r>
                        <a:rPr lang="en-US" sz="1999">
                          <a:solidFill>
                            <a:srgbClr val="000000"/>
                          </a:solidFill>
                          <a:latin typeface="Open Sans Extra Bold"/>
                        </a:rPr>
                        <a:t>Tên lớp: Doanh nghiệp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39"/>
                        </a:lnSpc>
                        <a:defRPr/>
                      </a:pPr>
                      <a:r>
                        <a:rPr lang="en-US" sz="1999">
                          <a:solidFill>
                            <a:srgbClr val="000000"/>
                          </a:solidFill>
                          <a:latin typeface="Open Sans Extra Bold"/>
                        </a:rPr>
                        <a:t>ID: 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67318">
                <a:tc>
                  <a:txBody>
                    <a:bodyPr anchor="t" rtlCol="false"/>
                    <a:lstStyle/>
                    <a:p>
                      <a:pPr algn="l">
                        <a:lnSpc>
                          <a:spcPts val="2039"/>
                        </a:lnSpc>
                        <a:defRPr/>
                      </a:pPr>
                      <a:r>
                        <a:rPr lang="en-US" sz="1999">
                          <a:solidFill>
                            <a:srgbClr val="000000"/>
                          </a:solidFill>
                          <a:latin typeface="Open Sans Extra Bold"/>
                        </a:rPr>
                        <a:t>Mô tả: Doanh nghiệp muốn đăng tin, tìm kiếm các ứng viên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39"/>
                        </a:lnSpc>
                        <a:defRPr/>
                      </a:pPr>
                      <a:r>
                        <a:rPr lang="en-US" sz="1999">
                          <a:solidFill>
                            <a:srgbClr val="000000"/>
                          </a:solidFill>
                          <a:latin typeface="Open Sans Extra Bold"/>
                        </a:rPr>
                        <a:t>Use case liên quan: </a:t>
                      </a:r>
                      <a:endParaRPr lang="en-US" sz="1100"/>
                    </a:p>
                    <a:p>
                      <a:pPr>
                        <a:lnSpc>
                          <a:spcPts val="2039"/>
                        </a:lnSpc>
                      </a:pPr>
                      <a:r>
                        <a:rPr lang="en-US" sz="1999">
                          <a:solidFill>
                            <a:srgbClr val="000000"/>
                          </a:solidFill>
                          <a:latin typeface="Open Sans Extra Bold"/>
                        </a:rPr>
                        <a:t>  -        Gửi thông tin tuyển dụng</a:t>
                      </a:r>
                    </a:p>
                    <a:p>
                      <a:pPr>
                        <a:lnSpc>
                          <a:spcPts val="2039"/>
                        </a:lnSpc>
                      </a:pPr>
                      <a:r>
                        <a:rPr lang="en-US" sz="1999">
                          <a:solidFill>
                            <a:srgbClr val="000000"/>
                          </a:solidFill>
                          <a:latin typeface="Open Sans Extra Bold"/>
                        </a:rPr>
                        <a:t>  -        Kích hoạt tin tuyển dụng</a:t>
                      </a:r>
                    </a:p>
                    <a:p>
                      <a:pPr>
                        <a:lnSpc>
                          <a:spcPts val="2039"/>
                        </a:lnSpc>
                      </a:pPr>
                      <a:r>
                        <a:rPr lang="en-US" sz="1999">
                          <a:solidFill>
                            <a:srgbClr val="000000"/>
                          </a:solidFill>
                          <a:latin typeface="Open Sans Extra Bold"/>
                        </a:rPr>
                        <a:t>  -        Xét duyệt ứng viên</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89671">
                <a:tc>
                  <a:txBody>
                    <a:bodyPr anchor="t" rtlCol="false"/>
                    <a:lstStyle/>
                    <a:p>
                      <a:pPr algn="l">
                        <a:lnSpc>
                          <a:spcPts val="2039"/>
                        </a:lnSpc>
                        <a:defRPr/>
                      </a:pPr>
                      <a:r>
                        <a:rPr lang="en-US" sz="1999">
                          <a:solidFill>
                            <a:srgbClr val="000000"/>
                          </a:solidFill>
                          <a:latin typeface="Open Sans Extra Bold"/>
                        </a:rPr>
                        <a:t>Trách nhiệm</a:t>
                      </a:r>
                      <a:endParaRPr lang="en-US" sz="1100"/>
                    </a:p>
                    <a:p>
                      <a:pPr>
                        <a:lnSpc>
                          <a:spcPts val="2039"/>
                        </a:lnSpc>
                      </a:pPr>
                      <a:r>
                        <a:rPr lang="en-US" sz="1999">
                          <a:solidFill>
                            <a:srgbClr val="000000"/>
                          </a:solidFill>
                          <a:latin typeface="Open Sans Extra Bol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39"/>
                        </a:lnSpc>
                        <a:defRPr/>
                      </a:pPr>
                      <a:r>
                        <a:rPr lang="en-US" sz="1999">
                          <a:solidFill>
                            <a:srgbClr val="000000"/>
                          </a:solidFill>
                          <a:latin typeface="Open Sans Extra Bold"/>
                        </a:rPr>
                        <a:t>Cộng tác</a:t>
                      </a:r>
                      <a:endParaRPr lang="en-US" sz="1100"/>
                    </a:p>
                    <a:p>
                      <a:pPr>
                        <a:lnSpc>
                          <a:spcPts val="2039"/>
                        </a:lnSpc>
                      </a:pPr>
                      <a:r>
                        <a:rPr lang="en-US" sz="1999">
                          <a:solidFill>
                            <a:srgbClr val="000000"/>
                          </a:solidFill>
                          <a:latin typeface="Open Sans Extra Bol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21992">
                <a:tc>
                  <a:txBody>
                    <a:bodyPr anchor="t" rtlCol="false"/>
                    <a:lstStyle/>
                    <a:p>
                      <a:pPr algn="l">
                        <a:lnSpc>
                          <a:spcPts val="2039"/>
                        </a:lnSpc>
                        <a:defRPr/>
                      </a:pPr>
                      <a:r>
                        <a:rPr lang="en-US" sz="1999">
                          <a:solidFill>
                            <a:srgbClr val="000000"/>
                          </a:solidFill>
                          <a:latin typeface="Open Sans Extra Bold"/>
                        </a:rPr>
                        <a:t>  -        Viết tin tuyển dụng</a:t>
                      </a:r>
                      <a:endParaRPr lang="en-US" sz="1100"/>
                    </a:p>
                    <a:p>
                      <a:pPr>
                        <a:lnSpc>
                          <a:spcPts val="2039"/>
                        </a:lnSpc>
                      </a:pPr>
                      <a:r>
                        <a:rPr lang="en-US" sz="1999">
                          <a:solidFill>
                            <a:srgbClr val="000000"/>
                          </a:solidFill>
                          <a:latin typeface="Open Sans Extra Bold"/>
                        </a:rPr>
                        <a:t>  -        Quản lý tin tuyển dụng</a:t>
                      </a:r>
                    </a:p>
                    <a:p>
                      <a:pPr>
                        <a:lnSpc>
                          <a:spcPts val="2039"/>
                        </a:lnSpc>
                      </a:pPr>
                      <a:r>
                        <a:rPr lang="en-US" sz="1999">
                          <a:solidFill>
                            <a:srgbClr val="000000"/>
                          </a:solidFill>
                          <a:latin typeface="Open Sans Extra Bold"/>
                        </a:rPr>
                        <a:t>  -        Chọn gói tin tuyển dụng</a:t>
                      </a:r>
                    </a:p>
                    <a:p>
                      <a:pPr>
                        <a:lnSpc>
                          <a:spcPts val="2039"/>
                        </a:lnSpc>
                      </a:pPr>
                      <a:r>
                        <a:rPr lang="en-US" sz="1999">
                          <a:solidFill>
                            <a:srgbClr val="000000"/>
                          </a:solidFill>
                          <a:latin typeface="Open Sans Extra Bold"/>
                        </a:rPr>
                        <a:t>  -        Gia hạn tin tuyển dụng</a:t>
                      </a:r>
                    </a:p>
                    <a:p>
                      <a:pPr>
                        <a:lnSpc>
                          <a:spcPts val="2039"/>
                        </a:lnSpc>
                      </a:pPr>
                      <a:r>
                        <a:rPr lang="en-US" sz="1999">
                          <a:solidFill>
                            <a:srgbClr val="000000"/>
                          </a:solidFill>
                          <a:latin typeface="Open Sans Extra Bold"/>
                        </a:rPr>
                        <a:t>  -        Xét duyệt CV ứng viên</a:t>
                      </a:r>
                    </a:p>
                    <a:p>
                      <a:pPr>
                        <a:lnSpc>
                          <a:spcPts val="2039"/>
                        </a:lnSpc>
                      </a:pPr>
                      <a:r>
                        <a:rPr lang="en-US" sz="1999">
                          <a:solidFill>
                            <a:srgbClr val="000000"/>
                          </a:solidFill>
                          <a:latin typeface="Open Sans Extra Bold"/>
                        </a:rPr>
                        <a:t>  -        Hẹn lịch phỏng vấn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39"/>
                        </a:lnSpc>
                        <a:defRPr/>
                      </a:pPr>
                      <a:r>
                        <a:rPr lang="en-US" sz="1999">
                          <a:solidFill>
                            <a:srgbClr val="000000"/>
                          </a:solidFill>
                          <a:latin typeface="Open Sans Extra Bold"/>
                        </a:rPr>
                        <a:t>  -        Tin tuyển dụng</a:t>
                      </a:r>
                      <a:endParaRPr lang="en-US" sz="1100"/>
                    </a:p>
                    <a:p>
                      <a:pPr>
                        <a:lnSpc>
                          <a:spcPts val="2039"/>
                        </a:lnSpc>
                      </a:pPr>
                      <a:r>
                        <a:rPr lang="en-US" sz="1999">
                          <a:solidFill>
                            <a:srgbClr val="000000"/>
                          </a:solidFill>
                          <a:latin typeface="Open Sans Extra Bold"/>
                        </a:rPr>
                        <a:t>  -        Cuộc hẹn phỏng vấn</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89671">
                <a:tc gridSpan="2">
                  <a:txBody>
                    <a:bodyPr anchor="t" rtlCol="false"/>
                    <a:lstStyle/>
                    <a:p>
                      <a:pPr algn="l">
                        <a:lnSpc>
                          <a:spcPts val="2039"/>
                        </a:lnSpc>
                        <a:defRPr/>
                      </a:pPr>
                      <a:endParaRPr lang="en-US" sz="1100"/>
                    </a:p>
                    <a:p>
                      <a:pPr>
                        <a:lnSpc>
                          <a:spcPts val="2039"/>
                        </a:lnSpc>
                      </a:pPr>
                      <a:r>
                        <a:rPr lang="en-US" sz="1999">
                          <a:solidFill>
                            <a:srgbClr val="000000"/>
                          </a:solidFill>
                          <a:latin typeface="Open Sans Extra Bold"/>
                        </a:rPr>
                        <a:t>  Thuộc tính:  ID DoanhNghiep; Tên Doanh Nghiệp; Địa Chỉ; Email; Sdt</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2039"/>
                        </a:lnSpc>
                        <a:defRPr/>
                      </a:pPr>
                      <a:endParaRPr lang="en-US" sz="1100"/>
                    </a:p>
                    <a:p>
                      <a:pPr>
                        <a:lnSpc>
                          <a:spcPts val="2039"/>
                        </a:lnSpc>
                      </a:pPr>
                      <a:r>
                        <a:rPr lang="en-US" sz="1999">
                          <a:solidFill>
                            <a:srgbClr val="000000"/>
                          </a:solidFill>
                          <a:latin typeface="Open Sans Extra Bold"/>
                        </a:rPr>
                        <a:t>  Thuộc tính:  ID DoanhNghiep; Tên Doanh Nghiệp; Địa Chỉ; Email; Sdt</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47752">
                <a:tc gridSpan="2">
                  <a:txBody>
                    <a:bodyPr anchor="t" rtlCol="false"/>
                    <a:lstStyle/>
                    <a:p>
                      <a:pPr algn="l">
                        <a:lnSpc>
                          <a:spcPts val="2039"/>
                        </a:lnSpc>
                        <a:defRPr/>
                      </a:pPr>
                      <a:r>
                        <a:rPr lang="en-US" sz="1999">
                          <a:solidFill>
                            <a:srgbClr val="000000"/>
                          </a:solidFill>
                          <a:latin typeface="Open Sans Extra Bold"/>
                        </a:rPr>
                        <a:t>Các mối quan hệ:</a:t>
                      </a:r>
                      <a:endParaRPr lang="en-US" sz="1100"/>
                    </a:p>
                    <a:p>
                      <a:pPr>
                        <a:lnSpc>
                          <a:spcPts val="2039"/>
                        </a:lnSpc>
                      </a:pPr>
                      <a:r>
                        <a:rPr lang="en-US" sz="1999">
                          <a:solidFill>
                            <a:srgbClr val="000000"/>
                          </a:solidFill>
                          <a:latin typeface="Open Sans Extra Bold"/>
                        </a:rPr>
                        <a:t>  -        Tổng quát hóa: Người</a:t>
                      </a:r>
                    </a:p>
                    <a:p>
                      <a:pPr>
                        <a:lnSpc>
                          <a:spcPts val="2039"/>
                        </a:lnSpc>
                      </a:pPr>
                      <a:r>
                        <a:rPr lang="en-US" sz="1999">
                          <a:solidFill>
                            <a:srgbClr val="000000"/>
                          </a:solidFill>
                          <a:latin typeface="Open Sans Extra Bold"/>
                        </a:rPr>
                        <a:t>  -        Kết hợp: Tin tuyển dụng, Cuộc hẹn phỏng vấn</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2039"/>
                        </a:lnSpc>
                        <a:defRPr/>
                      </a:pPr>
                      <a:r>
                        <a:rPr lang="en-US" sz="1999">
                          <a:solidFill>
                            <a:srgbClr val="000000"/>
                          </a:solidFill>
                          <a:latin typeface="Open Sans Extra Bold"/>
                        </a:rPr>
                        <a:t>Các mối quan hệ:</a:t>
                      </a:r>
                      <a:endParaRPr lang="en-US" sz="1100"/>
                    </a:p>
                    <a:p>
                      <a:pPr>
                        <a:lnSpc>
                          <a:spcPts val="2039"/>
                        </a:lnSpc>
                      </a:pPr>
                      <a:r>
                        <a:rPr lang="en-US" sz="1999">
                          <a:solidFill>
                            <a:srgbClr val="000000"/>
                          </a:solidFill>
                          <a:latin typeface="Open Sans Extra Bold"/>
                        </a:rPr>
                        <a:t>  -        Tổng quát hóa: Người</a:t>
                      </a:r>
                    </a:p>
                    <a:p>
                      <a:pPr>
                        <a:lnSpc>
                          <a:spcPts val="2039"/>
                        </a:lnSpc>
                      </a:pPr>
                      <a:r>
                        <a:rPr lang="en-US" sz="1999">
                          <a:solidFill>
                            <a:srgbClr val="000000"/>
                          </a:solidFill>
                          <a:latin typeface="Open Sans Extra Bold"/>
                        </a:rPr>
                        <a:t>  -        Kết hợp: Tin tuyển dụng, Cuộc hẹn phỏng vấn</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275310" y="238767"/>
            <a:ext cx="9466974" cy="473320"/>
          </a:xfrm>
          <a:prstGeom prst="rect">
            <a:avLst/>
          </a:prstGeom>
        </p:spPr>
        <p:txBody>
          <a:bodyPr anchor="t" rtlCol="false" tIns="0" lIns="0" bIns="0" rIns="0">
            <a:spAutoFit/>
          </a:bodyPr>
          <a:lstStyle/>
          <a:p>
            <a:pPr algn="l" marL="0" indent="0" lvl="0">
              <a:lnSpc>
                <a:spcPts val="3761"/>
              </a:lnSpc>
              <a:spcBef>
                <a:spcPct val="0"/>
              </a:spcBef>
            </a:pPr>
            <a:r>
              <a:rPr lang="en-US" sz="3134">
                <a:solidFill>
                  <a:srgbClr val="101010"/>
                </a:solidFill>
                <a:latin typeface="Montserrat Bold"/>
              </a:rPr>
              <a:t>BIỂU ĐỒ PHÂN LỚP - CLASS DIAGRAM</a:t>
            </a:r>
          </a:p>
        </p:txBody>
      </p:sp>
      <p:sp>
        <p:nvSpPr>
          <p:cNvPr name="TextBox 8" id="8"/>
          <p:cNvSpPr txBox="true"/>
          <p:nvPr/>
        </p:nvSpPr>
        <p:spPr>
          <a:xfrm rot="0">
            <a:off x="275310" y="1256126"/>
            <a:ext cx="9466974" cy="473320"/>
          </a:xfrm>
          <a:prstGeom prst="rect">
            <a:avLst/>
          </a:prstGeom>
        </p:spPr>
        <p:txBody>
          <a:bodyPr anchor="t" rtlCol="false" tIns="0" lIns="0" bIns="0" rIns="0">
            <a:spAutoFit/>
          </a:bodyPr>
          <a:lstStyle/>
          <a:p>
            <a:pPr algn="l" marL="0" indent="0" lvl="0">
              <a:lnSpc>
                <a:spcPts val="3761"/>
              </a:lnSpc>
              <a:spcBef>
                <a:spcPct val="0"/>
              </a:spcBef>
            </a:pPr>
            <a:r>
              <a:rPr lang="en-US" sz="3134">
                <a:solidFill>
                  <a:srgbClr val="101010"/>
                </a:solidFill>
                <a:latin typeface="Montserrat Bold"/>
              </a:rPr>
              <a:t>BIỂU ĐỒ PHÂN LỚP DOANH NGHIỆP</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43296" y="-2262901"/>
            <a:ext cx="5428304" cy="4910529"/>
          </a:xfrm>
          <a:custGeom>
            <a:avLst/>
            <a:gdLst/>
            <a:ahLst/>
            <a:cxnLst/>
            <a:rect r="r" b="b" t="t" l="l"/>
            <a:pathLst>
              <a:path h="4910529" w="5428304">
                <a:moveTo>
                  <a:pt x="0" y="0"/>
                </a:moveTo>
                <a:lnTo>
                  <a:pt x="5428304" y="0"/>
                </a:lnTo>
                <a:lnTo>
                  <a:pt x="5428304" y="4910529"/>
                </a:lnTo>
                <a:lnTo>
                  <a:pt x="0" y="4910529"/>
                </a:lnTo>
                <a:lnTo>
                  <a:pt x="0" y="0"/>
                </a:lnTo>
                <a:close/>
              </a:path>
            </a:pathLst>
          </a:custGeom>
          <a:blipFill>
            <a:blip r:embed="rId2"/>
            <a:stretch>
              <a:fillRect l="-3216" t="-2212" r="-3216" b="0"/>
            </a:stretch>
          </a:blipFill>
        </p:spPr>
      </p:sp>
      <p:grpSp>
        <p:nvGrpSpPr>
          <p:cNvPr name="Group 3" id="3"/>
          <p:cNvGrpSpPr/>
          <p:nvPr/>
        </p:nvGrpSpPr>
        <p:grpSpPr>
          <a:xfrm rot="0">
            <a:off x="-257175" y="833986"/>
            <a:ext cx="9502839" cy="194714"/>
            <a:chOff x="0" y="0"/>
            <a:chExt cx="7284814" cy="149267"/>
          </a:xfrm>
        </p:grpSpPr>
        <p:sp>
          <p:nvSpPr>
            <p:cNvPr name="Freeform 4" id="4"/>
            <p:cNvSpPr/>
            <p:nvPr/>
          </p:nvSpPr>
          <p:spPr>
            <a:xfrm flipH="false" flipV="false" rot="0">
              <a:off x="0" y="0"/>
              <a:ext cx="7284814" cy="149267"/>
            </a:xfrm>
            <a:custGeom>
              <a:avLst/>
              <a:gdLst/>
              <a:ahLst/>
              <a:cxnLst/>
              <a:rect r="r" b="b" t="t" l="l"/>
              <a:pathLst>
                <a:path h="149267" w="7284814">
                  <a:moveTo>
                    <a:pt x="0" y="0"/>
                  </a:moveTo>
                  <a:lnTo>
                    <a:pt x="7284814" y="0"/>
                  </a:lnTo>
                  <a:lnTo>
                    <a:pt x="7284814" y="149267"/>
                  </a:lnTo>
                  <a:lnTo>
                    <a:pt x="0" y="14926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0" y="-38100"/>
              <a:ext cx="7284814" cy="18736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96929" y="1152525"/>
            <a:ext cx="13166811" cy="9134475"/>
          </a:xfrm>
          <a:custGeom>
            <a:avLst/>
            <a:gdLst/>
            <a:ahLst/>
            <a:cxnLst/>
            <a:rect r="r" b="b" t="t" l="l"/>
            <a:pathLst>
              <a:path h="9134475" w="13166811">
                <a:moveTo>
                  <a:pt x="0" y="0"/>
                </a:moveTo>
                <a:lnTo>
                  <a:pt x="13166810" y="0"/>
                </a:lnTo>
                <a:lnTo>
                  <a:pt x="13166810" y="9134475"/>
                </a:lnTo>
                <a:lnTo>
                  <a:pt x="0" y="9134475"/>
                </a:lnTo>
                <a:lnTo>
                  <a:pt x="0" y="0"/>
                </a:lnTo>
                <a:close/>
              </a:path>
            </a:pathLst>
          </a:custGeom>
          <a:blipFill>
            <a:blip r:embed="rId3"/>
            <a:stretch>
              <a:fillRect l="0" t="0" r="0" b="0"/>
            </a:stretch>
          </a:blipFill>
        </p:spPr>
      </p:sp>
      <p:sp>
        <p:nvSpPr>
          <p:cNvPr name="TextBox 7" id="7"/>
          <p:cNvSpPr txBox="true"/>
          <p:nvPr/>
        </p:nvSpPr>
        <p:spPr>
          <a:xfrm rot="0">
            <a:off x="275310" y="238767"/>
            <a:ext cx="9466974" cy="473320"/>
          </a:xfrm>
          <a:prstGeom prst="rect">
            <a:avLst/>
          </a:prstGeom>
        </p:spPr>
        <p:txBody>
          <a:bodyPr anchor="t" rtlCol="false" tIns="0" lIns="0" bIns="0" rIns="0">
            <a:spAutoFit/>
          </a:bodyPr>
          <a:lstStyle/>
          <a:p>
            <a:pPr algn="l" marL="0" indent="0" lvl="0">
              <a:lnSpc>
                <a:spcPts val="3761"/>
              </a:lnSpc>
              <a:spcBef>
                <a:spcPct val="0"/>
              </a:spcBef>
            </a:pPr>
            <a:r>
              <a:rPr lang="en-US" sz="3134">
                <a:solidFill>
                  <a:srgbClr val="101010"/>
                </a:solidFill>
                <a:latin typeface="Montserrat Bold"/>
              </a:rPr>
              <a:t>BIỂU ĐỒ TRÌNH TỰ - SEQUENCE DIAGRAM</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3111742" y="-3592877"/>
            <a:ext cx="6196212" cy="6211741"/>
          </a:xfrm>
          <a:custGeom>
            <a:avLst/>
            <a:gdLst/>
            <a:ahLst/>
            <a:cxnLst/>
            <a:rect r="r" b="b" t="t" l="l"/>
            <a:pathLst>
              <a:path h="6211741" w="6196212">
                <a:moveTo>
                  <a:pt x="0" y="0"/>
                </a:moveTo>
                <a:lnTo>
                  <a:pt x="6196212" y="0"/>
                </a:lnTo>
                <a:lnTo>
                  <a:pt x="6196212" y="6211741"/>
                </a:lnTo>
                <a:lnTo>
                  <a:pt x="0" y="6211741"/>
                </a:lnTo>
                <a:lnTo>
                  <a:pt x="0" y="0"/>
                </a:lnTo>
                <a:close/>
              </a:path>
            </a:pathLst>
          </a:custGeom>
          <a:blipFill>
            <a:blip r:embed="rId2"/>
            <a:stretch>
              <a:fillRect l="0" t="0" r="0" b="0"/>
            </a:stretch>
          </a:blipFill>
        </p:spPr>
      </p:sp>
      <p:grpSp>
        <p:nvGrpSpPr>
          <p:cNvPr name="Group 3" id="3"/>
          <p:cNvGrpSpPr/>
          <p:nvPr/>
        </p:nvGrpSpPr>
        <p:grpSpPr>
          <a:xfrm rot="7573183">
            <a:off x="1230111" y="7154961"/>
            <a:ext cx="1013029" cy="10130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672241" y="1436526"/>
            <a:ext cx="15037764" cy="8132924"/>
          </a:xfrm>
          <a:custGeom>
            <a:avLst/>
            <a:gdLst/>
            <a:ahLst/>
            <a:cxnLst/>
            <a:rect r="r" b="b" t="t" l="l"/>
            <a:pathLst>
              <a:path h="8132924" w="15037764">
                <a:moveTo>
                  <a:pt x="0" y="0"/>
                </a:moveTo>
                <a:lnTo>
                  <a:pt x="15037764" y="0"/>
                </a:lnTo>
                <a:lnTo>
                  <a:pt x="15037764" y="8132924"/>
                </a:lnTo>
                <a:lnTo>
                  <a:pt x="0" y="8132924"/>
                </a:lnTo>
                <a:lnTo>
                  <a:pt x="0" y="0"/>
                </a:lnTo>
                <a:close/>
              </a:path>
            </a:pathLst>
          </a:custGeom>
          <a:blipFill>
            <a:blip r:embed="rId3"/>
            <a:stretch>
              <a:fillRect l="0" t="0" r="0" b="0"/>
            </a:stretch>
          </a:blipFill>
        </p:spPr>
      </p:sp>
      <p:sp>
        <p:nvSpPr>
          <p:cNvPr name="TextBox 7" id="7"/>
          <p:cNvSpPr txBox="true"/>
          <p:nvPr/>
        </p:nvSpPr>
        <p:spPr>
          <a:xfrm rot="0">
            <a:off x="3128962" y="476250"/>
            <a:ext cx="15619474" cy="552450"/>
          </a:xfrm>
          <a:prstGeom prst="rect">
            <a:avLst/>
          </a:prstGeom>
        </p:spPr>
        <p:txBody>
          <a:bodyPr anchor="t" rtlCol="false" tIns="0" lIns="0" bIns="0" rIns="0">
            <a:spAutoFit/>
          </a:bodyPr>
          <a:lstStyle/>
          <a:p>
            <a:pPr algn="l" marL="0" indent="0" lvl="0">
              <a:lnSpc>
                <a:spcPts val="4401"/>
              </a:lnSpc>
              <a:spcBef>
                <a:spcPct val="0"/>
              </a:spcBef>
            </a:pPr>
            <a:r>
              <a:rPr lang="en-US" sz="3668">
                <a:solidFill>
                  <a:srgbClr val="101010"/>
                </a:solidFill>
                <a:latin typeface="Montserrat Bold"/>
              </a:rPr>
              <a:t>BIỂU ĐỒ CỘNG TÁC - COLLABORATIVE DIAGRAM</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43296" y="-2262901"/>
            <a:ext cx="5428304" cy="4910529"/>
          </a:xfrm>
          <a:custGeom>
            <a:avLst/>
            <a:gdLst/>
            <a:ahLst/>
            <a:cxnLst/>
            <a:rect r="r" b="b" t="t" l="l"/>
            <a:pathLst>
              <a:path h="4910529" w="5428304">
                <a:moveTo>
                  <a:pt x="0" y="0"/>
                </a:moveTo>
                <a:lnTo>
                  <a:pt x="5428304" y="0"/>
                </a:lnTo>
                <a:lnTo>
                  <a:pt x="5428304" y="4910529"/>
                </a:lnTo>
                <a:lnTo>
                  <a:pt x="0" y="4910529"/>
                </a:lnTo>
                <a:lnTo>
                  <a:pt x="0" y="0"/>
                </a:lnTo>
                <a:close/>
              </a:path>
            </a:pathLst>
          </a:custGeom>
          <a:blipFill>
            <a:blip r:embed="rId2"/>
            <a:stretch>
              <a:fillRect l="-3216" t="-2212" r="-3216" b="0"/>
            </a:stretch>
          </a:blipFill>
        </p:spPr>
      </p:sp>
      <p:sp>
        <p:nvSpPr>
          <p:cNvPr name="TextBox 3" id="3"/>
          <p:cNvSpPr txBox="true"/>
          <p:nvPr/>
        </p:nvSpPr>
        <p:spPr>
          <a:xfrm rot="0">
            <a:off x="535781" y="535781"/>
            <a:ext cx="14097856" cy="704850"/>
          </a:xfrm>
          <a:prstGeom prst="rect">
            <a:avLst/>
          </a:prstGeom>
        </p:spPr>
        <p:txBody>
          <a:bodyPr anchor="t" rtlCol="false" tIns="0" lIns="0" bIns="0" rIns="0">
            <a:spAutoFit/>
          </a:bodyPr>
          <a:lstStyle/>
          <a:p>
            <a:pPr algn="l" marL="0" indent="0" lvl="0">
              <a:lnSpc>
                <a:spcPts val="5601"/>
              </a:lnSpc>
              <a:spcBef>
                <a:spcPct val="0"/>
              </a:spcBef>
            </a:pPr>
            <a:r>
              <a:rPr lang="en-US" sz="4668">
                <a:solidFill>
                  <a:srgbClr val="101010"/>
                </a:solidFill>
                <a:latin typeface="Montserrat Bold"/>
              </a:rPr>
              <a:t>MÔ TẢ BIỂU ĐỒ TRÌNH TỰ VÀ CỘNG TÁC</a:t>
            </a:r>
          </a:p>
        </p:txBody>
      </p:sp>
      <p:grpSp>
        <p:nvGrpSpPr>
          <p:cNvPr name="Group 4" id="4"/>
          <p:cNvGrpSpPr/>
          <p:nvPr/>
        </p:nvGrpSpPr>
        <p:grpSpPr>
          <a:xfrm rot="0">
            <a:off x="-257175" y="1422158"/>
            <a:ext cx="14151265" cy="289961"/>
            <a:chOff x="0" y="0"/>
            <a:chExt cx="7284814" cy="149267"/>
          </a:xfrm>
        </p:grpSpPr>
        <p:sp>
          <p:nvSpPr>
            <p:cNvPr name="Freeform 5" id="5"/>
            <p:cNvSpPr/>
            <p:nvPr/>
          </p:nvSpPr>
          <p:spPr>
            <a:xfrm flipH="false" flipV="false" rot="0">
              <a:off x="0" y="0"/>
              <a:ext cx="7284814" cy="149267"/>
            </a:xfrm>
            <a:custGeom>
              <a:avLst/>
              <a:gdLst/>
              <a:ahLst/>
              <a:cxnLst/>
              <a:rect r="r" b="b" t="t" l="l"/>
              <a:pathLst>
                <a:path h="149267" w="7284814">
                  <a:moveTo>
                    <a:pt x="0" y="0"/>
                  </a:moveTo>
                  <a:lnTo>
                    <a:pt x="7284814" y="0"/>
                  </a:lnTo>
                  <a:lnTo>
                    <a:pt x="7284814" y="149267"/>
                  </a:lnTo>
                  <a:lnTo>
                    <a:pt x="0" y="14926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0" y="-38100"/>
              <a:ext cx="7284814" cy="18736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35781" y="2149951"/>
            <a:ext cx="9570141" cy="2267585"/>
          </a:xfrm>
          <a:prstGeom prst="rect">
            <a:avLst/>
          </a:prstGeom>
        </p:spPr>
        <p:txBody>
          <a:bodyPr anchor="t" rtlCol="false" tIns="0" lIns="0" bIns="0" rIns="0">
            <a:spAutoFit/>
          </a:bodyPr>
          <a:lstStyle/>
          <a:p>
            <a:pPr>
              <a:lnSpc>
                <a:spcPts val="3640"/>
              </a:lnSpc>
              <a:spcBef>
                <a:spcPct val="0"/>
              </a:spcBef>
            </a:pPr>
            <a:r>
              <a:rPr lang="en-US" sz="2600">
                <a:solidFill>
                  <a:srgbClr val="8D2DF2"/>
                </a:solidFill>
                <a:latin typeface="Montserrat Bold"/>
              </a:rPr>
              <a:t>Ngữ cảnh: Usecase Xét duyệt thông tin Ứng viên</a:t>
            </a:r>
          </a:p>
          <a:p>
            <a:pPr>
              <a:lnSpc>
                <a:spcPts val="3640"/>
              </a:lnSpc>
              <a:spcBef>
                <a:spcPct val="0"/>
              </a:spcBef>
            </a:pPr>
            <a:r>
              <a:rPr lang="en-US" sz="2600">
                <a:solidFill>
                  <a:srgbClr val="000000"/>
                </a:solidFill>
                <a:latin typeface="Montserrat Semi-Bold"/>
              </a:rPr>
              <a:t>Sơ đồ trình tự Xét duyệt thông tin Ứng viên có:  </a:t>
            </a:r>
          </a:p>
          <a:p>
            <a:pPr marL="561341" indent="-280670" lvl="1">
              <a:lnSpc>
                <a:spcPts val="3640"/>
              </a:lnSpc>
              <a:buFont typeface="Arial"/>
              <a:buChar char="•"/>
            </a:pPr>
            <a:r>
              <a:rPr lang="en-US" sz="2600">
                <a:solidFill>
                  <a:srgbClr val="000000"/>
                </a:solidFill>
                <a:latin typeface="Montserrat Semi-Bold"/>
              </a:rPr>
              <a:t>2 actors: Ứng viên, Doanh nghiệp và </a:t>
            </a:r>
          </a:p>
          <a:p>
            <a:pPr marL="561341" indent="-280670" lvl="1">
              <a:lnSpc>
                <a:spcPts val="3640"/>
              </a:lnSpc>
              <a:buFont typeface="Arial"/>
              <a:buChar char="•"/>
            </a:pPr>
            <a:r>
              <a:rPr lang="en-US" sz="2600">
                <a:solidFill>
                  <a:srgbClr val="000000"/>
                </a:solidFill>
                <a:latin typeface="Montserrat Semi-Bold"/>
              </a:rPr>
              <a:t>3 objects: Hệ thống, Lịch hẹn phỏng vấn, Database</a:t>
            </a:r>
          </a:p>
          <a:p>
            <a:pPr>
              <a:lnSpc>
                <a:spcPts val="3640"/>
              </a:lnSpc>
              <a:spcBef>
                <a:spcPct val="0"/>
              </a:spcBef>
            </a:pPr>
          </a:p>
        </p:txBody>
      </p:sp>
      <p:sp>
        <p:nvSpPr>
          <p:cNvPr name="TextBox 8" id="8"/>
          <p:cNvSpPr txBox="true"/>
          <p:nvPr/>
        </p:nvSpPr>
        <p:spPr>
          <a:xfrm rot="0">
            <a:off x="535781" y="4263832"/>
            <a:ext cx="13106599" cy="5467985"/>
          </a:xfrm>
          <a:prstGeom prst="rect">
            <a:avLst/>
          </a:prstGeom>
        </p:spPr>
        <p:txBody>
          <a:bodyPr anchor="t" rtlCol="false" tIns="0" lIns="0" bIns="0" rIns="0">
            <a:spAutoFit/>
          </a:bodyPr>
          <a:lstStyle/>
          <a:p>
            <a:pPr>
              <a:lnSpc>
                <a:spcPts val="3640"/>
              </a:lnSpc>
              <a:spcBef>
                <a:spcPct val="0"/>
              </a:spcBef>
            </a:pPr>
            <a:r>
              <a:rPr lang="en-US" sz="2600">
                <a:solidFill>
                  <a:srgbClr val="8D2DF2"/>
                </a:solidFill>
                <a:latin typeface="Montserrat Bold"/>
              </a:rPr>
              <a:t>Quy trình xây dựng biểu đồ: </a:t>
            </a:r>
          </a:p>
          <a:p>
            <a:pPr marL="561341" indent="-280670" lvl="1">
              <a:lnSpc>
                <a:spcPts val="3640"/>
              </a:lnSpc>
              <a:buAutoNum type="arabicPeriod" startAt="1"/>
            </a:pPr>
            <a:r>
              <a:rPr lang="en-US" sz="2600">
                <a:solidFill>
                  <a:srgbClr val="000000"/>
                </a:solidFill>
                <a:latin typeface="Montserrat Semi-Bold"/>
              </a:rPr>
              <a:t>Ứng viên đã có tài khoản và đã nộp CV lên hệ thống</a:t>
            </a:r>
          </a:p>
          <a:p>
            <a:pPr marL="561341" indent="-280670" lvl="1">
              <a:lnSpc>
                <a:spcPts val="3640"/>
              </a:lnSpc>
              <a:buAutoNum type="arabicPeriod" startAt="1"/>
            </a:pPr>
            <a:r>
              <a:rPr lang="en-US" sz="2600">
                <a:solidFill>
                  <a:srgbClr val="000000"/>
                </a:solidFill>
                <a:latin typeface="Montserrat Semi-Bold"/>
              </a:rPr>
              <a:t>Hệ thống lưu dữ liệu vào tin tuyển dụng trên Database</a:t>
            </a:r>
          </a:p>
          <a:p>
            <a:pPr marL="561341" indent="-280670" lvl="1">
              <a:lnSpc>
                <a:spcPts val="3640"/>
              </a:lnSpc>
              <a:buAutoNum type="arabicPeriod" startAt="1"/>
            </a:pPr>
            <a:r>
              <a:rPr lang="en-US" sz="2600">
                <a:solidFill>
                  <a:srgbClr val="000000"/>
                </a:solidFill>
                <a:latin typeface="Montserrat Semi-Bold"/>
              </a:rPr>
              <a:t>Doanh nghiệp kiểm tra hồ sơ và xét duyệt thông tin Ứng viên</a:t>
            </a:r>
          </a:p>
          <a:p>
            <a:pPr marL="561341" indent="-280670" lvl="1">
              <a:lnSpc>
                <a:spcPts val="3640"/>
              </a:lnSpc>
              <a:buAutoNum type="arabicPeriod" startAt="1"/>
            </a:pPr>
            <a:r>
              <a:rPr lang="en-US" sz="2600">
                <a:solidFill>
                  <a:srgbClr val="000000"/>
                </a:solidFill>
                <a:latin typeface="Montserrat Semi-Bold"/>
              </a:rPr>
              <a:t>Nếu hồ sơ phù hợp yêu cầu:</a:t>
            </a:r>
          </a:p>
          <a:p>
            <a:pPr marL="1122681" indent="-374227" lvl="2">
              <a:lnSpc>
                <a:spcPts val="3640"/>
              </a:lnSpc>
              <a:buAutoNum type="alphaLcPeriod" startAt="1"/>
            </a:pPr>
            <a:r>
              <a:rPr lang="en-US" sz="2600">
                <a:solidFill>
                  <a:srgbClr val="000000"/>
                </a:solidFill>
                <a:latin typeface="Montserrat Semi-Bold"/>
              </a:rPr>
              <a:t>Doanh nghiệp xác nhận phù hợp gửi lên hệ thống</a:t>
            </a:r>
          </a:p>
          <a:p>
            <a:pPr marL="1122681" indent="-374227" lvl="2">
              <a:lnSpc>
                <a:spcPts val="3640"/>
              </a:lnSpc>
              <a:buAutoNum type="alphaLcPeriod" startAt="1"/>
            </a:pPr>
            <a:r>
              <a:rPr lang="en-US" sz="2600">
                <a:solidFill>
                  <a:srgbClr val="000000"/>
                </a:solidFill>
                <a:latin typeface="Montserrat Semi-Bold"/>
              </a:rPr>
              <a:t>Hệ thống trả về thông báo hồ sơ được nhận</a:t>
            </a:r>
          </a:p>
          <a:p>
            <a:pPr marL="1122681" indent="-374227" lvl="2">
              <a:lnSpc>
                <a:spcPts val="3640"/>
              </a:lnSpc>
              <a:buAutoNum type="alphaLcPeriod" startAt="1"/>
            </a:pPr>
            <a:r>
              <a:rPr lang="en-US" sz="2600">
                <a:solidFill>
                  <a:srgbClr val="000000"/>
                </a:solidFill>
                <a:latin typeface="Montserrat Semi-Bold"/>
              </a:rPr>
              <a:t>Doanh nghiệp hẹn lịch phỏng vấn và báo lịch phỏng vấn cho Ứng viên</a:t>
            </a:r>
          </a:p>
          <a:p>
            <a:pPr marL="1122681" indent="-374227" lvl="2">
              <a:lnSpc>
                <a:spcPts val="3640"/>
              </a:lnSpc>
              <a:buAutoNum type="alphaLcPeriod" startAt="1"/>
            </a:pPr>
            <a:r>
              <a:rPr lang="en-US" sz="2600">
                <a:solidFill>
                  <a:srgbClr val="000000"/>
                </a:solidFill>
                <a:latin typeface="Montserrat Semi-Bold"/>
              </a:rPr>
              <a:t>Ứng viên xác nhận lịch phỏng vấn</a:t>
            </a:r>
          </a:p>
          <a:p>
            <a:pPr marL="561341" indent="-280670" lvl="1">
              <a:lnSpc>
                <a:spcPts val="3640"/>
              </a:lnSpc>
              <a:buAutoNum type="arabicPeriod" startAt="1"/>
            </a:pPr>
            <a:r>
              <a:rPr lang="en-US" sz="2600">
                <a:solidFill>
                  <a:srgbClr val="000000"/>
                </a:solidFill>
                <a:latin typeface="Montserrat Semi-Bold"/>
              </a:rPr>
              <a:t>Nếu hồ sơ không phù hợp</a:t>
            </a:r>
          </a:p>
          <a:p>
            <a:pPr marL="1122681" indent="-374227" lvl="2">
              <a:lnSpc>
                <a:spcPts val="3640"/>
              </a:lnSpc>
              <a:buAutoNum type="alphaLcPeriod" startAt="1"/>
            </a:pPr>
            <a:r>
              <a:rPr lang="en-US" sz="2600">
                <a:solidFill>
                  <a:srgbClr val="000000"/>
                </a:solidFill>
                <a:latin typeface="Montserrat Semi-Bold"/>
              </a:rPr>
              <a:t>Doanh nghiệp xác nhận không phù hợp gửi lên hệ thống</a:t>
            </a:r>
          </a:p>
          <a:p>
            <a:pPr marL="1122681" indent="-374227" lvl="2">
              <a:lnSpc>
                <a:spcPts val="3640"/>
              </a:lnSpc>
              <a:buAutoNum type="alphaLcPeriod" startAt="1"/>
            </a:pPr>
            <a:r>
              <a:rPr lang="en-US" sz="2600">
                <a:solidFill>
                  <a:srgbClr val="000000"/>
                </a:solidFill>
                <a:latin typeface="Montserrat Semi-Bold"/>
              </a:rPr>
              <a:t>Hệ thống trả về thông báo hồ sơ không được nhận</a:t>
            </a:r>
          </a:p>
        </p:txBody>
      </p:sp>
      <p:sp>
        <p:nvSpPr>
          <p:cNvPr name="Freeform 9" id="9"/>
          <p:cNvSpPr/>
          <p:nvPr/>
        </p:nvSpPr>
        <p:spPr>
          <a:xfrm flipH="false" flipV="false" rot="0">
            <a:off x="10397157" y="4361826"/>
            <a:ext cx="633867" cy="781674"/>
          </a:xfrm>
          <a:custGeom>
            <a:avLst/>
            <a:gdLst/>
            <a:ahLst/>
            <a:cxnLst/>
            <a:rect r="r" b="b" t="t" l="l"/>
            <a:pathLst>
              <a:path h="781674" w="633867">
                <a:moveTo>
                  <a:pt x="0" y="0"/>
                </a:moveTo>
                <a:lnTo>
                  <a:pt x="633867" y="0"/>
                </a:lnTo>
                <a:lnTo>
                  <a:pt x="633867" y="781674"/>
                </a:lnTo>
                <a:lnTo>
                  <a:pt x="0" y="781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668112" y="5143500"/>
            <a:ext cx="826728" cy="856310"/>
          </a:xfrm>
          <a:custGeom>
            <a:avLst/>
            <a:gdLst/>
            <a:ahLst/>
            <a:cxnLst/>
            <a:rect r="r" b="b" t="t" l="l"/>
            <a:pathLst>
              <a:path h="856310" w="826728">
                <a:moveTo>
                  <a:pt x="0" y="0"/>
                </a:moveTo>
                <a:lnTo>
                  <a:pt x="826729" y="0"/>
                </a:lnTo>
                <a:lnTo>
                  <a:pt x="826729" y="856310"/>
                </a:lnTo>
                <a:lnTo>
                  <a:pt x="0" y="8563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1374129" y="8934849"/>
            <a:ext cx="707348" cy="646902"/>
          </a:xfrm>
          <a:custGeom>
            <a:avLst/>
            <a:gdLst/>
            <a:ahLst/>
            <a:cxnLst/>
            <a:rect r="r" b="b" t="t" l="l"/>
            <a:pathLst>
              <a:path h="646902" w="707348">
                <a:moveTo>
                  <a:pt x="0" y="0"/>
                </a:moveTo>
                <a:lnTo>
                  <a:pt x="707347" y="0"/>
                </a:lnTo>
                <a:lnTo>
                  <a:pt x="707347" y="646902"/>
                </a:lnTo>
                <a:lnTo>
                  <a:pt x="0" y="6469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0397157" y="6645789"/>
            <a:ext cx="575389" cy="751696"/>
          </a:xfrm>
          <a:custGeom>
            <a:avLst/>
            <a:gdLst/>
            <a:ahLst/>
            <a:cxnLst/>
            <a:rect r="r" b="b" t="t" l="l"/>
            <a:pathLst>
              <a:path h="751696" w="575389">
                <a:moveTo>
                  <a:pt x="0" y="0"/>
                </a:moveTo>
                <a:lnTo>
                  <a:pt x="575388" y="0"/>
                </a:lnTo>
                <a:lnTo>
                  <a:pt x="575388" y="751695"/>
                </a:lnTo>
                <a:lnTo>
                  <a:pt x="0" y="7516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2239824" y="-3046031"/>
            <a:ext cx="4452375" cy="4463534"/>
          </a:xfrm>
          <a:custGeom>
            <a:avLst/>
            <a:gdLst/>
            <a:ahLst/>
            <a:cxnLst/>
            <a:rect r="r" b="b" t="t" l="l"/>
            <a:pathLst>
              <a:path h="4463534" w="4452375">
                <a:moveTo>
                  <a:pt x="0" y="0"/>
                </a:moveTo>
                <a:lnTo>
                  <a:pt x="4452375" y="0"/>
                </a:lnTo>
                <a:lnTo>
                  <a:pt x="4452375" y="4463534"/>
                </a:lnTo>
                <a:lnTo>
                  <a:pt x="0" y="4463534"/>
                </a:lnTo>
                <a:lnTo>
                  <a:pt x="0" y="0"/>
                </a:lnTo>
                <a:close/>
              </a:path>
            </a:pathLst>
          </a:custGeom>
          <a:blipFill>
            <a:blip r:embed="rId2"/>
            <a:stretch>
              <a:fillRect l="0" t="0" r="0" b="0"/>
            </a:stretch>
          </a:blipFill>
        </p:spPr>
      </p:sp>
      <p:grpSp>
        <p:nvGrpSpPr>
          <p:cNvPr name="Group 3" id="3"/>
          <p:cNvGrpSpPr/>
          <p:nvPr/>
        </p:nvGrpSpPr>
        <p:grpSpPr>
          <a:xfrm rot="7573183">
            <a:off x="187774" y="4454624"/>
            <a:ext cx="1013029" cy="10130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55132" y="1028700"/>
            <a:ext cx="15424887" cy="9029986"/>
          </a:xfrm>
          <a:custGeom>
            <a:avLst/>
            <a:gdLst/>
            <a:ahLst/>
            <a:cxnLst/>
            <a:rect r="r" b="b" t="t" l="l"/>
            <a:pathLst>
              <a:path h="9029986" w="15424887">
                <a:moveTo>
                  <a:pt x="0" y="0"/>
                </a:moveTo>
                <a:lnTo>
                  <a:pt x="15424886" y="0"/>
                </a:lnTo>
                <a:lnTo>
                  <a:pt x="15424886" y="9029986"/>
                </a:lnTo>
                <a:lnTo>
                  <a:pt x="0" y="9029986"/>
                </a:lnTo>
                <a:lnTo>
                  <a:pt x="0" y="0"/>
                </a:lnTo>
                <a:close/>
              </a:path>
            </a:pathLst>
          </a:custGeom>
          <a:blipFill>
            <a:blip r:embed="rId3"/>
            <a:stretch>
              <a:fillRect l="0" t="0" r="0" b="0"/>
            </a:stretch>
          </a:blipFill>
        </p:spPr>
      </p:sp>
      <p:sp>
        <p:nvSpPr>
          <p:cNvPr name="TextBox 7" id="7"/>
          <p:cNvSpPr txBox="true"/>
          <p:nvPr/>
        </p:nvSpPr>
        <p:spPr>
          <a:xfrm rot="0">
            <a:off x="2143937" y="248937"/>
            <a:ext cx="15619474" cy="552450"/>
          </a:xfrm>
          <a:prstGeom prst="rect">
            <a:avLst/>
          </a:prstGeom>
        </p:spPr>
        <p:txBody>
          <a:bodyPr anchor="t" rtlCol="false" tIns="0" lIns="0" bIns="0" rIns="0">
            <a:spAutoFit/>
          </a:bodyPr>
          <a:lstStyle/>
          <a:p>
            <a:pPr algn="l" marL="0" indent="0" lvl="0">
              <a:lnSpc>
                <a:spcPts val="4401"/>
              </a:lnSpc>
              <a:spcBef>
                <a:spcPct val="0"/>
              </a:spcBef>
            </a:pPr>
            <a:r>
              <a:rPr lang="en-US" sz="3668">
                <a:solidFill>
                  <a:srgbClr val="101010"/>
                </a:solidFill>
                <a:latin typeface="Montserrat Bold"/>
              </a:rPr>
              <a:t>BIỂU ĐỒ TRẠNG THÁI - DOANH NGHIỆP</a:t>
            </a:r>
          </a:p>
        </p:txBody>
      </p:sp>
      <p:grpSp>
        <p:nvGrpSpPr>
          <p:cNvPr name="Group 8" id="8"/>
          <p:cNvGrpSpPr/>
          <p:nvPr/>
        </p:nvGrpSpPr>
        <p:grpSpPr>
          <a:xfrm rot="7573183">
            <a:off x="17781485" y="4636985"/>
            <a:ext cx="1013029" cy="10130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393785" y="-4549297"/>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087120" y="7441242"/>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4" id="4"/>
          <p:cNvGrpSpPr/>
          <p:nvPr/>
        </p:nvGrpSpPr>
        <p:grpSpPr>
          <a:xfrm rot="0">
            <a:off x="-1231475" y="1943003"/>
            <a:ext cx="20498646" cy="6400994"/>
            <a:chOff x="0" y="0"/>
            <a:chExt cx="5398820" cy="1685859"/>
          </a:xfrm>
        </p:grpSpPr>
        <p:sp>
          <p:nvSpPr>
            <p:cNvPr name="Freeform 5" id="5"/>
            <p:cNvSpPr/>
            <p:nvPr/>
          </p:nvSpPr>
          <p:spPr>
            <a:xfrm flipH="false" flipV="false" rot="0">
              <a:off x="0" y="0"/>
              <a:ext cx="5398820" cy="1685859"/>
            </a:xfrm>
            <a:custGeom>
              <a:avLst/>
              <a:gdLst/>
              <a:ahLst/>
              <a:cxnLst/>
              <a:rect r="r" b="b" t="t" l="l"/>
              <a:pathLst>
                <a:path h="1685859" w="5398820">
                  <a:moveTo>
                    <a:pt x="0" y="0"/>
                  </a:moveTo>
                  <a:lnTo>
                    <a:pt x="5398820" y="0"/>
                  </a:lnTo>
                  <a:lnTo>
                    <a:pt x="5398820" y="1685859"/>
                  </a:lnTo>
                  <a:lnTo>
                    <a:pt x="0" y="1685859"/>
                  </a:lnTo>
                  <a:close/>
                </a:path>
              </a:pathLst>
            </a:custGeom>
            <a:solidFill>
              <a:srgbClr val="FFFFFF"/>
            </a:solidFill>
          </p:spPr>
        </p:sp>
        <p:sp>
          <p:nvSpPr>
            <p:cNvPr name="TextBox 6" id="6"/>
            <p:cNvSpPr txBox="true"/>
            <p:nvPr/>
          </p:nvSpPr>
          <p:spPr>
            <a:xfrm>
              <a:off x="0" y="-47625"/>
              <a:ext cx="5398820" cy="1733484"/>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3813919" y="715577"/>
            <a:ext cx="10660163" cy="1047750"/>
          </a:xfrm>
          <a:prstGeom prst="rect">
            <a:avLst/>
          </a:prstGeom>
        </p:spPr>
        <p:txBody>
          <a:bodyPr anchor="t" rtlCol="false" tIns="0" lIns="0" bIns="0" rIns="0">
            <a:spAutoFit/>
          </a:bodyPr>
          <a:lstStyle/>
          <a:p>
            <a:pPr algn="ctr" marL="0" indent="0" lvl="0">
              <a:lnSpc>
                <a:spcPts val="8299"/>
              </a:lnSpc>
              <a:spcBef>
                <a:spcPct val="0"/>
              </a:spcBef>
            </a:pPr>
            <a:r>
              <a:rPr lang="en-US" sz="6916">
                <a:solidFill>
                  <a:srgbClr val="F4F6FC"/>
                </a:solidFill>
                <a:latin typeface="Montserrat Bold"/>
              </a:rPr>
              <a:t>THÀNH VIÊN NHÓM</a:t>
            </a:r>
          </a:p>
        </p:txBody>
      </p:sp>
      <p:grpSp>
        <p:nvGrpSpPr>
          <p:cNvPr name="Group 8" id="8"/>
          <p:cNvGrpSpPr/>
          <p:nvPr/>
        </p:nvGrpSpPr>
        <p:grpSpPr>
          <a:xfrm rot="0">
            <a:off x="2384758" y="6052864"/>
            <a:ext cx="5519997" cy="776409"/>
            <a:chOff x="0" y="0"/>
            <a:chExt cx="1358299" cy="191050"/>
          </a:xfrm>
        </p:grpSpPr>
        <p:sp>
          <p:nvSpPr>
            <p:cNvPr name="Freeform 9" id="9"/>
            <p:cNvSpPr/>
            <p:nvPr/>
          </p:nvSpPr>
          <p:spPr>
            <a:xfrm flipH="false" flipV="false" rot="0">
              <a:off x="0" y="0"/>
              <a:ext cx="1358299" cy="191050"/>
            </a:xfrm>
            <a:custGeom>
              <a:avLst/>
              <a:gdLst/>
              <a:ahLst/>
              <a:cxnLst/>
              <a:rect r="r" b="b" t="t" l="l"/>
              <a:pathLst>
                <a:path h="191050" w="1358299">
                  <a:moveTo>
                    <a:pt x="64516" y="0"/>
                  </a:moveTo>
                  <a:lnTo>
                    <a:pt x="1293783" y="0"/>
                  </a:lnTo>
                  <a:cubicBezTo>
                    <a:pt x="1329414" y="0"/>
                    <a:pt x="1358299" y="28885"/>
                    <a:pt x="1358299" y="64516"/>
                  </a:cubicBezTo>
                  <a:lnTo>
                    <a:pt x="1358299" y="126534"/>
                  </a:lnTo>
                  <a:cubicBezTo>
                    <a:pt x="1358299" y="162165"/>
                    <a:pt x="1329414" y="191050"/>
                    <a:pt x="1293783" y="191050"/>
                  </a:cubicBezTo>
                  <a:lnTo>
                    <a:pt x="64516" y="191050"/>
                  </a:lnTo>
                  <a:cubicBezTo>
                    <a:pt x="28885" y="191050"/>
                    <a:pt x="0" y="162165"/>
                    <a:pt x="0" y="126534"/>
                  </a:cubicBezTo>
                  <a:lnTo>
                    <a:pt x="0" y="64516"/>
                  </a:lnTo>
                  <a:cubicBezTo>
                    <a:pt x="0" y="28885"/>
                    <a:pt x="28885" y="0"/>
                    <a:pt x="6451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57150"/>
              <a:ext cx="1358299" cy="248200"/>
            </a:xfrm>
            <a:prstGeom prst="rect">
              <a:avLst/>
            </a:prstGeom>
          </p:spPr>
          <p:txBody>
            <a:bodyPr anchor="ctr" rtlCol="false" tIns="0" lIns="0" bIns="0" rIns="0"/>
            <a:lstStyle/>
            <a:p>
              <a:pPr algn="ctr">
                <a:lnSpc>
                  <a:spcPts val="4479"/>
                </a:lnSpc>
              </a:pPr>
              <a:r>
                <a:rPr lang="en-US" sz="3199">
                  <a:solidFill>
                    <a:srgbClr val="FFFFFF"/>
                  </a:solidFill>
                  <a:latin typeface="Montserrat Bold"/>
                </a:rPr>
                <a:t>Trần Văn Bảo Duy</a:t>
              </a:r>
            </a:p>
          </p:txBody>
        </p:sp>
      </p:grpSp>
      <p:sp>
        <p:nvSpPr>
          <p:cNvPr name="TextBox 11" id="11"/>
          <p:cNvSpPr txBox="true"/>
          <p:nvPr/>
        </p:nvSpPr>
        <p:spPr>
          <a:xfrm rot="0">
            <a:off x="3778361" y="7018796"/>
            <a:ext cx="2732792" cy="605720"/>
          </a:xfrm>
          <a:prstGeom prst="rect">
            <a:avLst/>
          </a:prstGeom>
        </p:spPr>
        <p:txBody>
          <a:bodyPr anchor="t" rtlCol="false" tIns="0" lIns="0" bIns="0" rIns="0">
            <a:spAutoFit/>
          </a:bodyPr>
          <a:lstStyle/>
          <a:p>
            <a:pPr algn="ctr">
              <a:lnSpc>
                <a:spcPts val="5240"/>
              </a:lnSpc>
            </a:pPr>
            <a:r>
              <a:rPr lang="en-US" sz="3029">
                <a:solidFill>
                  <a:srgbClr val="000000"/>
                </a:solidFill>
                <a:latin typeface="Montserrat Bold"/>
              </a:rPr>
              <a:t>21110155</a:t>
            </a:r>
          </a:p>
        </p:txBody>
      </p:sp>
      <p:grpSp>
        <p:nvGrpSpPr>
          <p:cNvPr name="Group 12" id="12"/>
          <p:cNvGrpSpPr/>
          <p:nvPr/>
        </p:nvGrpSpPr>
        <p:grpSpPr>
          <a:xfrm rot="0">
            <a:off x="2384758" y="3280593"/>
            <a:ext cx="5519997" cy="817146"/>
            <a:chOff x="0" y="0"/>
            <a:chExt cx="1358299" cy="201074"/>
          </a:xfrm>
        </p:grpSpPr>
        <p:sp>
          <p:nvSpPr>
            <p:cNvPr name="Freeform 13" id="13"/>
            <p:cNvSpPr/>
            <p:nvPr/>
          </p:nvSpPr>
          <p:spPr>
            <a:xfrm flipH="false" flipV="false" rot="0">
              <a:off x="0" y="0"/>
              <a:ext cx="1358299" cy="201074"/>
            </a:xfrm>
            <a:custGeom>
              <a:avLst/>
              <a:gdLst/>
              <a:ahLst/>
              <a:cxnLst/>
              <a:rect r="r" b="b" t="t" l="l"/>
              <a:pathLst>
                <a:path h="201074" w="1358299">
                  <a:moveTo>
                    <a:pt x="64516" y="0"/>
                  </a:moveTo>
                  <a:lnTo>
                    <a:pt x="1293783" y="0"/>
                  </a:lnTo>
                  <a:cubicBezTo>
                    <a:pt x="1329414" y="0"/>
                    <a:pt x="1358299" y="28885"/>
                    <a:pt x="1358299" y="64516"/>
                  </a:cubicBezTo>
                  <a:lnTo>
                    <a:pt x="1358299" y="136558"/>
                  </a:lnTo>
                  <a:cubicBezTo>
                    <a:pt x="1358299" y="172189"/>
                    <a:pt x="1329414" y="201074"/>
                    <a:pt x="1293783" y="201074"/>
                  </a:cubicBezTo>
                  <a:lnTo>
                    <a:pt x="64516" y="201074"/>
                  </a:lnTo>
                  <a:cubicBezTo>
                    <a:pt x="28885" y="201074"/>
                    <a:pt x="0" y="172189"/>
                    <a:pt x="0" y="136558"/>
                  </a:cubicBezTo>
                  <a:lnTo>
                    <a:pt x="0" y="64516"/>
                  </a:lnTo>
                  <a:cubicBezTo>
                    <a:pt x="0" y="28885"/>
                    <a:pt x="28885" y="0"/>
                    <a:pt x="6451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4" id="14"/>
            <p:cNvSpPr txBox="true"/>
            <p:nvPr/>
          </p:nvSpPr>
          <p:spPr>
            <a:xfrm>
              <a:off x="0" y="-57150"/>
              <a:ext cx="1358299" cy="258224"/>
            </a:xfrm>
            <a:prstGeom prst="rect">
              <a:avLst/>
            </a:prstGeom>
          </p:spPr>
          <p:txBody>
            <a:bodyPr anchor="ctr" rtlCol="false" tIns="0" lIns="0" bIns="0" rIns="0"/>
            <a:lstStyle/>
            <a:p>
              <a:pPr algn="ctr">
                <a:lnSpc>
                  <a:spcPts val="4479"/>
                </a:lnSpc>
              </a:pPr>
              <a:r>
                <a:rPr lang="en-US" sz="3199">
                  <a:solidFill>
                    <a:srgbClr val="FFFFFF"/>
                  </a:solidFill>
                  <a:latin typeface="Montserrat Bold"/>
                </a:rPr>
                <a:t>Trương Thị Thùy Dung</a:t>
              </a:r>
            </a:p>
          </p:txBody>
        </p:sp>
      </p:grpSp>
      <p:sp>
        <p:nvSpPr>
          <p:cNvPr name="TextBox 15" id="15"/>
          <p:cNvSpPr txBox="true"/>
          <p:nvPr/>
        </p:nvSpPr>
        <p:spPr>
          <a:xfrm rot="0">
            <a:off x="3778361" y="4269188"/>
            <a:ext cx="2732792" cy="605720"/>
          </a:xfrm>
          <a:prstGeom prst="rect">
            <a:avLst/>
          </a:prstGeom>
        </p:spPr>
        <p:txBody>
          <a:bodyPr anchor="t" rtlCol="false" tIns="0" lIns="0" bIns="0" rIns="0">
            <a:spAutoFit/>
          </a:bodyPr>
          <a:lstStyle/>
          <a:p>
            <a:pPr algn="ctr">
              <a:lnSpc>
                <a:spcPts val="5240"/>
              </a:lnSpc>
            </a:pPr>
            <a:r>
              <a:rPr lang="en-US" sz="3029">
                <a:solidFill>
                  <a:srgbClr val="000000"/>
                </a:solidFill>
                <a:latin typeface="Montserrat Bold"/>
              </a:rPr>
              <a:t>21110820</a:t>
            </a:r>
          </a:p>
        </p:txBody>
      </p:sp>
      <p:grpSp>
        <p:nvGrpSpPr>
          <p:cNvPr name="Group 16" id="16"/>
          <p:cNvGrpSpPr/>
          <p:nvPr/>
        </p:nvGrpSpPr>
        <p:grpSpPr>
          <a:xfrm rot="0">
            <a:off x="10470923" y="6032496"/>
            <a:ext cx="5519997" cy="817146"/>
            <a:chOff x="0" y="0"/>
            <a:chExt cx="1358299" cy="201074"/>
          </a:xfrm>
        </p:grpSpPr>
        <p:sp>
          <p:nvSpPr>
            <p:cNvPr name="Freeform 17" id="17"/>
            <p:cNvSpPr/>
            <p:nvPr/>
          </p:nvSpPr>
          <p:spPr>
            <a:xfrm flipH="false" flipV="false" rot="0">
              <a:off x="0" y="0"/>
              <a:ext cx="1358299" cy="201074"/>
            </a:xfrm>
            <a:custGeom>
              <a:avLst/>
              <a:gdLst/>
              <a:ahLst/>
              <a:cxnLst/>
              <a:rect r="r" b="b" t="t" l="l"/>
              <a:pathLst>
                <a:path h="201074" w="1358299">
                  <a:moveTo>
                    <a:pt x="64516" y="0"/>
                  </a:moveTo>
                  <a:lnTo>
                    <a:pt x="1293783" y="0"/>
                  </a:lnTo>
                  <a:cubicBezTo>
                    <a:pt x="1329414" y="0"/>
                    <a:pt x="1358299" y="28885"/>
                    <a:pt x="1358299" y="64516"/>
                  </a:cubicBezTo>
                  <a:lnTo>
                    <a:pt x="1358299" y="136558"/>
                  </a:lnTo>
                  <a:cubicBezTo>
                    <a:pt x="1358299" y="172189"/>
                    <a:pt x="1329414" y="201074"/>
                    <a:pt x="1293783" y="201074"/>
                  </a:cubicBezTo>
                  <a:lnTo>
                    <a:pt x="64516" y="201074"/>
                  </a:lnTo>
                  <a:cubicBezTo>
                    <a:pt x="28885" y="201074"/>
                    <a:pt x="0" y="172189"/>
                    <a:pt x="0" y="136558"/>
                  </a:cubicBezTo>
                  <a:lnTo>
                    <a:pt x="0" y="64516"/>
                  </a:lnTo>
                  <a:cubicBezTo>
                    <a:pt x="0" y="28885"/>
                    <a:pt x="28885" y="0"/>
                    <a:pt x="6451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8" id="18"/>
            <p:cNvSpPr txBox="true"/>
            <p:nvPr/>
          </p:nvSpPr>
          <p:spPr>
            <a:xfrm>
              <a:off x="0" y="-57150"/>
              <a:ext cx="1358299" cy="258224"/>
            </a:xfrm>
            <a:prstGeom prst="rect">
              <a:avLst/>
            </a:prstGeom>
          </p:spPr>
          <p:txBody>
            <a:bodyPr anchor="ctr" rtlCol="false" tIns="0" lIns="0" bIns="0" rIns="0"/>
            <a:lstStyle/>
            <a:p>
              <a:pPr algn="ctr">
                <a:lnSpc>
                  <a:spcPts val="4479"/>
                </a:lnSpc>
              </a:pPr>
              <a:r>
                <a:rPr lang="en-US" sz="3199">
                  <a:solidFill>
                    <a:srgbClr val="FFFFFF"/>
                  </a:solidFill>
                  <a:latin typeface="Montserrat Bold"/>
                </a:rPr>
                <a:t>Đinh Thị Thúy Quỳnh</a:t>
              </a:r>
            </a:p>
          </p:txBody>
        </p:sp>
      </p:grpSp>
      <p:sp>
        <p:nvSpPr>
          <p:cNvPr name="TextBox 19" id="19"/>
          <p:cNvSpPr txBox="true"/>
          <p:nvPr/>
        </p:nvSpPr>
        <p:spPr>
          <a:xfrm rot="0">
            <a:off x="11864525" y="7018796"/>
            <a:ext cx="2732792" cy="605720"/>
          </a:xfrm>
          <a:prstGeom prst="rect">
            <a:avLst/>
          </a:prstGeom>
        </p:spPr>
        <p:txBody>
          <a:bodyPr anchor="t" rtlCol="false" tIns="0" lIns="0" bIns="0" rIns="0">
            <a:spAutoFit/>
          </a:bodyPr>
          <a:lstStyle/>
          <a:p>
            <a:pPr algn="ctr">
              <a:lnSpc>
                <a:spcPts val="5240"/>
              </a:lnSpc>
            </a:pPr>
            <a:r>
              <a:rPr lang="en-US" sz="3029">
                <a:solidFill>
                  <a:srgbClr val="000000"/>
                </a:solidFill>
                <a:latin typeface="Montserrat Bold"/>
              </a:rPr>
              <a:t>21110284</a:t>
            </a:r>
          </a:p>
        </p:txBody>
      </p:sp>
      <p:grpSp>
        <p:nvGrpSpPr>
          <p:cNvPr name="Group 20" id="20"/>
          <p:cNvGrpSpPr/>
          <p:nvPr/>
        </p:nvGrpSpPr>
        <p:grpSpPr>
          <a:xfrm rot="0">
            <a:off x="10470923" y="3280593"/>
            <a:ext cx="5519997" cy="817146"/>
            <a:chOff x="0" y="0"/>
            <a:chExt cx="1358299" cy="201074"/>
          </a:xfrm>
        </p:grpSpPr>
        <p:sp>
          <p:nvSpPr>
            <p:cNvPr name="Freeform 21" id="21"/>
            <p:cNvSpPr/>
            <p:nvPr/>
          </p:nvSpPr>
          <p:spPr>
            <a:xfrm flipH="false" flipV="false" rot="0">
              <a:off x="0" y="0"/>
              <a:ext cx="1358299" cy="201074"/>
            </a:xfrm>
            <a:custGeom>
              <a:avLst/>
              <a:gdLst/>
              <a:ahLst/>
              <a:cxnLst/>
              <a:rect r="r" b="b" t="t" l="l"/>
              <a:pathLst>
                <a:path h="201074" w="1358299">
                  <a:moveTo>
                    <a:pt x="64516" y="0"/>
                  </a:moveTo>
                  <a:lnTo>
                    <a:pt x="1293783" y="0"/>
                  </a:lnTo>
                  <a:cubicBezTo>
                    <a:pt x="1329414" y="0"/>
                    <a:pt x="1358299" y="28885"/>
                    <a:pt x="1358299" y="64516"/>
                  </a:cubicBezTo>
                  <a:lnTo>
                    <a:pt x="1358299" y="136558"/>
                  </a:lnTo>
                  <a:cubicBezTo>
                    <a:pt x="1358299" y="172189"/>
                    <a:pt x="1329414" y="201074"/>
                    <a:pt x="1293783" y="201074"/>
                  </a:cubicBezTo>
                  <a:lnTo>
                    <a:pt x="64516" y="201074"/>
                  </a:lnTo>
                  <a:cubicBezTo>
                    <a:pt x="28885" y="201074"/>
                    <a:pt x="0" y="172189"/>
                    <a:pt x="0" y="136558"/>
                  </a:cubicBezTo>
                  <a:lnTo>
                    <a:pt x="0" y="64516"/>
                  </a:lnTo>
                  <a:cubicBezTo>
                    <a:pt x="0" y="28885"/>
                    <a:pt x="28885" y="0"/>
                    <a:pt x="6451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2" id="22"/>
            <p:cNvSpPr txBox="true"/>
            <p:nvPr/>
          </p:nvSpPr>
          <p:spPr>
            <a:xfrm>
              <a:off x="0" y="-57150"/>
              <a:ext cx="1358299" cy="258224"/>
            </a:xfrm>
            <a:prstGeom prst="rect">
              <a:avLst/>
            </a:prstGeom>
          </p:spPr>
          <p:txBody>
            <a:bodyPr anchor="ctr" rtlCol="false" tIns="0" lIns="0" bIns="0" rIns="0"/>
            <a:lstStyle/>
            <a:p>
              <a:pPr algn="ctr">
                <a:lnSpc>
                  <a:spcPts val="4479"/>
                </a:lnSpc>
              </a:pPr>
              <a:r>
                <a:rPr lang="en-US" sz="3199">
                  <a:solidFill>
                    <a:srgbClr val="FFFFFF"/>
                  </a:solidFill>
                  <a:latin typeface="Montserrat Bold"/>
                </a:rPr>
                <a:t>Bùi Đặng Thùy Thương</a:t>
              </a:r>
            </a:p>
          </p:txBody>
        </p:sp>
      </p:grpSp>
      <p:sp>
        <p:nvSpPr>
          <p:cNvPr name="TextBox 23" id="23"/>
          <p:cNvSpPr txBox="true"/>
          <p:nvPr/>
        </p:nvSpPr>
        <p:spPr>
          <a:xfrm rot="0">
            <a:off x="11864525" y="4269188"/>
            <a:ext cx="2732792" cy="605720"/>
          </a:xfrm>
          <a:prstGeom prst="rect">
            <a:avLst/>
          </a:prstGeom>
        </p:spPr>
        <p:txBody>
          <a:bodyPr anchor="t" rtlCol="false" tIns="0" lIns="0" bIns="0" rIns="0">
            <a:spAutoFit/>
          </a:bodyPr>
          <a:lstStyle/>
          <a:p>
            <a:pPr algn="ctr">
              <a:lnSpc>
                <a:spcPts val="5240"/>
              </a:lnSpc>
            </a:pPr>
            <a:r>
              <a:rPr lang="en-US" sz="3029">
                <a:solidFill>
                  <a:srgbClr val="000000"/>
                </a:solidFill>
                <a:latin typeface="Montserrat Bold"/>
              </a:rPr>
              <a:t>21110316</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2239824" y="-3046031"/>
            <a:ext cx="4452375" cy="4463534"/>
          </a:xfrm>
          <a:custGeom>
            <a:avLst/>
            <a:gdLst/>
            <a:ahLst/>
            <a:cxnLst/>
            <a:rect r="r" b="b" t="t" l="l"/>
            <a:pathLst>
              <a:path h="4463534" w="4452375">
                <a:moveTo>
                  <a:pt x="0" y="0"/>
                </a:moveTo>
                <a:lnTo>
                  <a:pt x="4452375" y="0"/>
                </a:lnTo>
                <a:lnTo>
                  <a:pt x="4452375" y="4463534"/>
                </a:lnTo>
                <a:lnTo>
                  <a:pt x="0" y="4463534"/>
                </a:lnTo>
                <a:lnTo>
                  <a:pt x="0" y="0"/>
                </a:lnTo>
                <a:close/>
              </a:path>
            </a:pathLst>
          </a:custGeom>
          <a:blipFill>
            <a:blip r:embed="rId2"/>
            <a:stretch>
              <a:fillRect l="0" t="0" r="0" b="0"/>
            </a:stretch>
          </a:blipFill>
        </p:spPr>
      </p:sp>
      <p:grpSp>
        <p:nvGrpSpPr>
          <p:cNvPr name="Group 3" id="3"/>
          <p:cNvGrpSpPr/>
          <p:nvPr/>
        </p:nvGrpSpPr>
        <p:grpSpPr>
          <a:xfrm rot="7573183">
            <a:off x="187774" y="4454624"/>
            <a:ext cx="1013029" cy="10130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833215" y="1028700"/>
            <a:ext cx="14204227" cy="6369763"/>
          </a:xfrm>
          <a:custGeom>
            <a:avLst/>
            <a:gdLst/>
            <a:ahLst/>
            <a:cxnLst/>
            <a:rect r="r" b="b" t="t" l="l"/>
            <a:pathLst>
              <a:path h="6369763" w="14204227">
                <a:moveTo>
                  <a:pt x="0" y="0"/>
                </a:moveTo>
                <a:lnTo>
                  <a:pt x="14204227" y="0"/>
                </a:lnTo>
                <a:lnTo>
                  <a:pt x="14204227" y="6369763"/>
                </a:lnTo>
                <a:lnTo>
                  <a:pt x="0" y="6369763"/>
                </a:lnTo>
                <a:lnTo>
                  <a:pt x="0" y="0"/>
                </a:lnTo>
                <a:close/>
              </a:path>
            </a:pathLst>
          </a:custGeom>
          <a:blipFill>
            <a:blip r:embed="rId3"/>
            <a:stretch>
              <a:fillRect l="0" t="0" r="-26235" b="-64675"/>
            </a:stretch>
          </a:blipFill>
        </p:spPr>
      </p:sp>
      <p:grpSp>
        <p:nvGrpSpPr>
          <p:cNvPr name="Group 7" id="7"/>
          <p:cNvGrpSpPr/>
          <p:nvPr/>
        </p:nvGrpSpPr>
        <p:grpSpPr>
          <a:xfrm rot="7573183">
            <a:off x="15842454" y="3746698"/>
            <a:ext cx="1013029" cy="101302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143937" y="248937"/>
            <a:ext cx="15619474" cy="552450"/>
          </a:xfrm>
          <a:prstGeom prst="rect">
            <a:avLst/>
          </a:prstGeom>
        </p:spPr>
        <p:txBody>
          <a:bodyPr anchor="t" rtlCol="false" tIns="0" lIns="0" bIns="0" rIns="0">
            <a:spAutoFit/>
          </a:bodyPr>
          <a:lstStyle/>
          <a:p>
            <a:pPr algn="l" marL="0" indent="0" lvl="0">
              <a:lnSpc>
                <a:spcPts val="4401"/>
              </a:lnSpc>
              <a:spcBef>
                <a:spcPct val="0"/>
              </a:spcBef>
            </a:pPr>
            <a:r>
              <a:rPr lang="en-US" sz="3668">
                <a:solidFill>
                  <a:srgbClr val="101010"/>
                </a:solidFill>
                <a:latin typeface="Montserrat Bold"/>
              </a:rPr>
              <a:t>PHÂN TÍCH BIỂU ĐỒ TRẠNG THÁI - DOANH NGHIỆP</a:t>
            </a:r>
          </a:p>
        </p:txBody>
      </p:sp>
      <p:sp>
        <p:nvSpPr>
          <p:cNvPr name="TextBox 11" id="11"/>
          <p:cNvSpPr txBox="true"/>
          <p:nvPr/>
        </p:nvSpPr>
        <p:spPr>
          <a:xfrm rot="0">
            <a:off x="5364179" y="5779848"/>
            <a:ext cx="12399232" cy="3189605"/>
          </a:xfrm>
          <a:prstGeom prst="rect">
            <a:avLst/>
          </a:prstGeom>
        </p:spPr>
        <p:txBody>
          <a:bodyPr anchor="t" rtlCol="false" tIns="0" lIns="0" bIns="0" rIns="0">
            <a:spAutoFit/>
          </a:bodyPr>
          <a:lstStyle/>
          <a:p>
            <a:pPr>
              <a:lnSpc>
                <a:spcPts val="3220"/>
              </a:lnSpc>
            </a:pPr>
            <a:r>
              <a:rPr lang="en-US" sz="2300">
                <a:solidFill>
                  <a:srgbClr val="000000"/>
                </a:solidFill>
                <a:latin typeface="Montserrat Medium"/>
              </a:rPr>
              <a:t> </a:t>
            </a:r>
            <a:r>
              <a:rPr lang="en-US" sz="2300">
                <a:solidFill>
                  <a:srgbClr val="8D2DF2"/>
                </a:solidFill>
                <a:latin typeface="Montserrat Bold"/>
              </a:rPr>
              <a:t>Biểu đồ biểu diễn trạng thái của doanh nghiệp</a:t>
            </a:r>
            <a:r>
              <a:rPr lang="en-US" sz="2300">
                <a:solidFill>
                  <a:srgbClr val="000000"/>
                </a:solidFill>
                <a:latin typeface="Montserrat Medium"/>
              </a:rPr>
              <a:t> khi truy cập vào trang web. Doanh nghiệp sẽ trải qua các luồng trạng thái có trạng thái bắt đầu là </a:t>
            </a:r>
            <a:r>
              <a:rPr lang="en-US" sz="2300">
                <a:solidFill>
                  <a:srgbClr val="000000"/>
                </a:solidFill>
                <a:latin typeface="Montserrat Bold"/>
              </a:rPr>
              <a:t>đăng ký</a:t>
            </a:r>
            <a:r>
              <a:rPr lang="en-US" sz="2300">
                <a:solidFill>
                  <a:srgbClr val="000000"/>
                </a:solidFill>
                <a:latin typeface="Montserrat Medium"/>
              </a:rPr>
              <a:t> </a:t>
            </a:r>
            <a:r>
              <a:rPr lang="en-US" sz="2300">
                <a:solidFill>
                  <a:srgbClr val="000000"/>
                </a:solidFill>
                <a:latin typeface="Montserrat Bold"/>
              </a:rPr>
              <a:t>hoặc đăng nhập</a:t>
            </a:r>
            <a:r>
              <a:rPr lang="en-US" sz="2300">
                <a:solidFill>
                  <a:srgbClr val="000000"/>
                </a:solidFill>
                <a:latin typeface="Montserrat Medium"/>
              </a:rPr>
              <a:t>. </a:t>
            </a:r>
          </a:p>
          <a:p>
            <a:pPr>
              <a:lnSpc>
                <a:spcPts val="3220"/>
              </a:lnSpc>
            </a:pPr>
            <a:r>
              <a:rPr lang="en-US" sz="2300">
                <a:solidFill>
                  <a:srgbClr val="000000"/>
                </a:solidFill>
                <a:latin typeface="Montserrat Medium"/>
              </a:rPr>
              <a:t> Khi doanh nghiệp </a:t>
            </a:r>
            <a:r>
              <a:rPr lang="en-US" sz="2300">
                <a:solidFill>
                  <a:srgbClr val="048AFF"/>
                </a:solidFill>
                <a:latin typeface="Montserrat Bold"/>
              </a:rPr>
              <a:t>chưa có tài khoản</a:t>
            </a:r>
            <a:r>
              <a:rPr lang="en-US" sz="2300">
                <a:solidFill>
                  <a:srgbClr val="000000"/>
                </a:solidFill>
                <a:latin typeface="Montserrat Medium"/>
              </a:rPr>
              <a:t> sẽ </a:t>
            </a:r>
            <a:r>
              <a:rPr lang="en-US" sz="2300">
                <a:solidFill>
                  <a:srgbClr val="000000"/>
                </a:solidFill>
                <a:latin typeface="Montserrat Bold"/>
              </a:rPr>
              <a:t>kích hoạt trạng thái đăng ký</a:t>
            </a:r>
            <a:r>
              <a:rPr lang="en-US" sz="2300">
                <a:solidFill>
                  <a:srgbClr val="000000"/>
                </a:solidFill>
                <a:latin typeface="Montserrat Medium"/>
              </a:rPr>
              <a:t>, doanh nghiệp </a:t>
            </a:r>
            <a:r>
              <a:rPr lang="en-US" sz="2300">
                <a:solidFill>
                  <a:srgbClr val="048AFF"/>
                </a:solidFill>
                <a:latin typeface="Montserrat Bold"/>
              </a:rPr>
              <a:t>nhập thông tin</a:t>
            </a:r>
            <a:r>
              <a:rPr lang="en-US" sz="2300">
                <a:solidFill>
                  <a:srgbClr val="000000"/>
                </a:solidFill>
                <a:latin typeface="Montserrat Medium"/>
              </a:rPr>
              <a:t> sẽ chuyển đến </a:t>
            </a:r>
            <a:r>
              <a:rPr lang="en-US" sz="2300">
                <a:solidFill>
                  <a:srgbClr val="000000"/>
                </a:solidFill>
                <a:latin typeface="Montserrat Bold"/>
              </a:rPr>
              <a:t>trạng thái tạo tài khoản</a:t>
            </a:r>
            <a:r>
              <a:rPr lang="en-US" sz="2300">
                <a:solidFill>
                  <a:srgbClr val="000000"/>
                </a:solidFill>
                <a:latin typeface="Montserrat Medium"/>
              </a:rPr>
              <a:t>, </a:t>
            </a:r>
            <a:r>
              <a:rPr lang="en-US" sz="2300">
                <a:solidFill>
                  <a:srgbClr val="048AFF"/>
                </a:solidFill>
                <a:latin typeface="Montserrat Bold"/>
              </a:rPr>
              <a:t>thông tin không hợp lệ</a:t>
            </a:r>
            <a:r>
              <a:rPr lang="en-US" sz="2300">
                <a:solidFill>
                  <a:srgbClr val="000000"/>
                </a:solidFill>
                <a:latin typeface="Montserrat Medium"/>
              </a:rPr>
              <a:t> sẽ </a:t>
            </a:r>
            <a:r>
              <a:rPr lang="en-US" sz="2300">
                <a:solidFill>
                  <a:srgbClr val="000000"/>
                </a:solidFill>
                <a:latin typeface="Montserrat Bold"/>
              </a:rPr>
              <a:t>quay lại trạng thái đăng ký</a:t>
            </a:r>
            <a:r>
              <a:rPr lang="en-US" sz="2300">
                <a:solidFill>
                  <a:srgbClr val="000000"/>
                </a:solidFill>
                <a:latin typeface="Montserrat Medium"/>
              </a:rPr>
              <a:t>, </a:t>
            </a:r>
            <a:r>
              <a:rPr lang="en-US" sz="2300">
                <a:solidFill>
                  <a:srgbClr val="048AFF"/>
                </a:solidFill>
                <a:latin typeface="Montserrat Bold"/>
              </a:rPr>
              <a:t>thông tin hợp lệ</a:t>
            </a:r>
            <a:r>
              <a:rPr lang="en-US" sz="2300">
                <a:solidFill>
                  <a:srgbClr val="000000"/>
                </a:solidFill>
                <a:latin typeface="Montserrat Medium"/>
              </a:rPr>
              <a:t> sẽ đến </a:t>
            </a:r>
            <a:r>
              <a:rPr lang="en-US" sz="2300">
                <a:solidFill>
                  <a:srgbClr val="000000"/>
                </a:solidFill>
                <a:latin typeface="Montserrat Bold"/>
              </a:rPr>
              <a:t>trạng thái đăng ký thành công</a:t>
            </a:r>
            <a:r>
              <a:rPr lang="en-US" sz="2300">
                <a:solidFill>
                  <a:srgbClr val="000000"/>
                </a:solidFill>
                <a:latin typeface="Montserrat Medium"/>
              </a:rPr>
              <a:t>, sau đó sẽ chuyển đến </a:t>
            </a:r>
            <a:r>
              <a:rPr lang="en-US" sz="2300">
                <a:solidFill>
                  <a:srgbClr val="000000"/>
                </a:solidFill>
                <a:latin typeface="Montserrat Bold"/>
              </a:rPr>
              <a:t>trạng thái đăng nhập</a:t>
            </a:r>
            <a:r>
              <a:rPr lang="en-US" sz="2300">
                <a:solidFill>
                  <a:srgbClr val="000000"/>
                </a:solidFill>
                <a:latin typeface="Montserrat Medium"/>
              </a:rPr>
              <a:t> nếu doanh nghiệp muốn. </a:t>
            </a:r>
          </a:p>
          <a:p>
            <a:pPr>
              <a:lnSpc>
                <a:spcPts val="3220"/>
              </a:lnSpc>
              <a:spcBef>
                <a:spcPct val="0"/>
              </a:spcBef>
            </a:pP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19175"/>
            <a:ext cx="14322604" cy="6308850"/>
          </a:xfrm>
          <a:custGeom>
            <a:avLst/>
            <a:gdLst/>
            <a:ahLst/>
            <a:cxnLst/>
            <a:rect r="r" b="b" t="t" l="l"/>
            <a:pathLst>
              <a:path h="6308850" w="14322604">
                <a:moveTo>
                  <a:pt x="0" y="0"/>
                </a:moveTo>
                <a:lnTo>
                  <a:pt x="14322604" y="0"/>
                </a:lnTo>
                <a:lnTo>
                  <a:pt x="14322604" y="6308850"/>
                </a:lnTo>
                <a:lnTo>
                  <a:pt x="0" y="6308850"/>
                </a:lnTo>
                <a:lnTo>
                  <a:pt x="0" y="0"/>
                </a:lnTo>
                <a:close/>
              </a:path>
            </a:pathLst>
          </a:custGeom>
          <a:blipFill>
            <a:blip r:embed="rId2"/>
            <a:stretch>
              <a:fillRect l="-6477" t="-39137" r="-1006" b="-3713"/>
            </a:stretch>
          </a:blipFill>
        </p:spPr>
      </p:sp>
      <p:sp>
        <p:nvSpPr>
          <p:cNvPr name="Freeform 3" id="3"/>
          <p:cNvSpPr/>
          <p:nvPr/>
        </p:nvSpPr>
        <p:spPr>
          <a:xfrm flipH="false" flipV="false" rot="7536833">
            <a:off x="-2239824" y="-3046031"/>
            <a:ext cx="4452375" cy="4463534"/>
          </a:xfrm>
          <a:custGeom>
            <a:avLst/>
            <a:gdLst/>
            <a:ahLst/>
            <a:cxnLst/>
            <a:rect r="r" b="b" t="t" l="l"/>
            <a:pathLst>
              <a:path h="4463534" w="4452375">
                <a:moveTo>
                  <a:pt x="0" y="0"/>
                </a:moveTo>
                <a:lnTo>
                  <a:pt x="4452375" y="0"/>
                </a:lnTo>
                <a:lnTo>
                  <a:pt x="4452375" y="4463534"/>
                </a:lnTo>
                <a:lnTo>
                  <a:pt x="0" y="4463534"/>
                </a:lnTo>
                <a:lnTo>
                  <a:pt x="0" y="0"/>
                </a:lnTo>
                <a:close/>
              </a:path>
            </a:pathLst>
          </a:custGeom>
          <a:blipFill>
            <a:blip r:embed="rId3"/>
            <a:stretch>
              <a:fillRect l="0" t="0" r="0" b="0"/>
            </a:stretch>
          </a:blipFill>
        </p:spPr>
      </p:sp>
      <p:grpSp>
        <p:nvGrpSpPr>
          <p:cNvPr name="Group 4" id="4"/>
          <p:cNvGrpSpPr/>
          <p:nvPr/>
        </p:nvGrpSpPr>
        <p:grpSpPr>
          <a:xfrm rot="7573183">
            <a:off x="16548972" y="1788625"/>
            <a:ext cx="1013029" cy="101302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2143937" y="248937"/>
            <a:ext cx="15619474" cy="552450"/>
          </a:xfrm>
          <a:prstGeom prst="rect">
            <a:avLst/>
          </a:prstGeom>
        </p:spPr>
        <p:txBody>
          <a:bodyPr anchor="t" rtlCol="false" tIns="0" lIns="0" bIns="0" rIns="0">
            <a:spAutoFit/>
          </a:bodyPr>
          <a:lstStyle/>
          <a:p>
            <a:pPr algn="l" marL="0" indent="0" lvl="0">
              <a:lnSpc>
                <a:spcPts val="4401"/>
              </a:lnSpc>
              <a:spcBef>
                <a:spcPct val="0"/>
              </a:spcBef>
            </a:pPr>
            <a:r>
              <a:rPr lang="en-US" sz="3668">
                <a:solidFill>
                  <a:srgbClr val="101010"/>
                </a:solidFill>
                <a:latin typeface="Montserrat Bold"/>
              </a:rPr>
              <a:t>PHÂN TÍCH BIỂU ĐỒ TRẠNG THÁI - DOANH NGHIỆP</a:t>
            </a:r>
          </a:p>
        </p:txBody>
      </p:sp>
      <p:sp>
        <p:nvSpPr>
          <p:cNvPr name="TextBox 8" id="8"/>
          <p:cNvSpPr txBox="true"/>
          <p:nvPr/>
        </p:nvSpPr>
        <p:spPr>
          <a:xfrm rot="0">
            <a:off x="1028700" y="7289925"/>
            <a:ext cx="17072051" cy="2982595"/>
          </a:xfrm>
          <a:prstGeom prst="rect">
            <a:avLst/>
          </a:prstGeom>
        </p:spPr>
        <p:txBody>
          <a:bodyPr anchor="t" rtlCol="false" tIns="0" lIns="0" bIns="0" rIns="0">
            <a:spAutoFit/>
          </a:bodyPr>
          <a:lstStyle/>
          <a:p>
            <a:pPr>
              <a:lnSpc>
                <a:spcPts val="2940"/>
              </a:lnSpc>
            </a:pPr>
            <a:r>
              <a:rPr lang="en-US" sz="2100">
                <a:solidFill>
                  <a:srgbClr val="000000"/>
                </a:solidFill>
                <a:latin typeface="Montserrat Medium"/>
              </a:rPr>
              <a:t> </a:t>
            </a:r>
            <a:r>
              <a:rPr lang="en-US" sz="2100">
                <a:solidFill>
                  <a:srgbClr val="8D2DF2"/>
                </a:solidFill>
                <a:latin typeface="Montserrat Bold"/>
              </a:rPr>
              <a:t>Sau bước đăng nhập sẽ có ba luồng trạng thái:</a:t>
            </a:r>
          </a:p>
          <a:p>
            <a:pPr>
              <a:lnSpc>
                <a:spcPts val="2940"/>
              </a:lnSpc>
            </a:pPr>
            <a:r>
              <a:rPr lang="en-US" sz="2100">
                <a:solidFill>
                  <a:srgbClr val="000000"/>
                </a:solidFill>
                <a:latin typeface="Montserrat Medium"/>
              </a:rPr>
              <a:t> - Doanh nghiệp </a:t>
            </a:r>
            <a:r>
              <a:rPr lang="en-US" sz="2100">
                <a:solidFill>
                  <a:srgbClr val="000000"/>
                </a:solidFill>
                <a:latin typeface="Montserrat Bold"/>
              </a:rPr>
              <a:t>gửi tin tuyển dụng</a:t>
            </a:r>
            <a:r>
              <a:rPr lang="en-US" sz="2100">
                <a:solidFill>
                  <a:srgbClr val="000000"/>
                </a:solidFill>
                <a:latin typeface="Montserrat Medium"/>
              </a:rPr>
              <a:t> sẽ </a:t>
            </a:r>
            <a:r>
              <a:rPr lang="en-US" sz="2100">
                <a:solidFill>
                  <a:srgbClr val="000000"/>
                </a:solidFill>
                <a:latin typeface="Montserrat"/>
              </a:rPr>
              <a:t>kích hoạt</a:t>
            </a:r>
            <a:r>
              <a:rPr lang="en-US" sz="2100">
                <a:solidFill>
                  <a:srgbClr val="000000"/>
                </a:solidFill>
                <a:latin typeface="Montserrat Medium"/>
              </a:rPr>
              <a:t> trạng thái </a:t>
            </a:r>
            <a:r>
              <a:rPr lang="en-US" sz="2100">
                <a:solidFill>
                  <a:srgbClr val="000000"/>
                </a:solidFill>
                <a:latin typeface="Montserrat Bold"/>
              </a:rPr>
              <a:t>nhập thông tin tuyển dụng</a:t>
            </a:r>
            <a:r>
              <a:rPr lang="en-US" sz="2100">
                <a:solidFill>
                  <a:srgbClr val="000000"/>
                </a:solidFill>
                <a:latin typeface="Montserrat Medium"/>
              </a:rPr>
              <a:t>, </a:t>
            </a:r>
            <a:r>
              <a:rPr lang="en-US" sz="2100">
                <a:solidFill>
                  <a:srgbClr val="048AFF"/>
                </a:solidFill>
                <a:latin typeface="Montserrat Bold"/>
              </a:rPr>
              <a:t>thông tin không hợp lệ</a:t>
            </a:r>
            <a:r>
              <a:rPr lang="en-US" sz="2100">
                <a:solidFill>
                  <a:srgbClr val="000000"/>
                </a:solidFill>
                <a:latin typeface="Montserrat Medium"/>
              </a:rPr>
              <a:t> sẽ </a:t>
            </a:r>
            <a:r>
              <a:rPr lang="en-US" sz="2100">
                <a:solidFill>
                  <a:srgbClr val="B100E8"/>
                </a:solidFill>
                <a:latin typeface="Montserrat Bold"/>
              </a:rPr>
              <a:t>quay lại</a:t>
            </a:r>
            <a:r>
              <a:rPr lang="en-US" sz="2100">
                <a:solidFill>
                  <a:srgbClr val="000000"/>
                </a:solidFill>
                <a:latin typeface="Montserrat Medium"/>
              </a:rPr>
              <a:t>, </a:t>
            </a:r>
            <a:r>
              <a:rPr lang="en-US" sz="2100">
                <a:solidFill>
                  <a:srgbClr val="048AFF"/>
                </a:solidFill>
                <a:latin typeface="Montserrat Bold"/>
              </a:rPr>
              <a:t>thông tin hợp lệ</a:t>
            </a:r>
            <a:r>
              <a:rPr lang="en-US" sz="2100">
                <a:solidFill>
                  <a:srgbClr val="000000"/>
                </a:solidFill>
                <a:latin typeface="Montserrat Medium"/>
              </a:rPr>
              <a:t> sẽ </a:t>
            </a:r>
            <a:r>
              <a:rPr lang="en-US" sz="2100">
                <a:solidFill>
                  <a:srgbClr val="000000"/>
                </a:solidFill>
                <a:latin typeface="Montserrat"/>
              </a:rPr>
              <a:t>chuyển đến</a:t>
            </a:r>
            <a:r>
              <a:rPr lang="en-US" sz="2100">
                <a:solidFill>
                  <a:srgbClr val="000000"/>
                </a:solidFill>
                <a:latin typeface="Montserrat Medium"/>
              </a:rPr>
              <a:t> </a:t>
            </a:r>
            <a:r>
              <a:rPr lang="en-US" sz="2100">
                <a:solidFill>
                  <a:srgbClr val="000000"/>
                </a:solidFill>
                <a:latin typeface="Montserrat Bold"/>
              </a:rPr>
              <a:t>trạng thái chọn gói tin tuyển dụng</a:t>
            </a:r>
            <a:r>
              <a:rPr lang="en-US" sz="2100">
                <a:solidFill>
                  <a:srgbClr val="000000"/>
                </a:solidFill>
                <a:latin typeface="Montserrat Medium"/>
              </a:rPr>
              <a:t>. </a:t>
            </a:r>
            <a:r>
              <a:rPr lang="en-US" sz="2100">
                <a:solidFill>
                  <a:srgbClr val="048AFF"/>
                </a:solidFill>
                <a:latin typeface="Montserrat Bold"/>
              </a:rPr>
              <a:t>Chọn xong gói tin và các thông tin hợp lệ</a:t>
            </a:r>
            <a:r>
              <a:rPr lang="en-US" sz="2100">
                <a:solidFill>
                  <a:srgbClr val="000000"/>
                </a:solidFill>
                <a:latin typeface="Montserrat Medium"/>
              </a:rPr>
              <a:t> sẽ </a:t>
            </a:r>
            <a:r>
              <a:rPr lang="en-US" sz="2100">
                <a:solidFill>
                  <a:srgbClr val="FF3131"/>
                </a:solidFill>
                <a:latin typeface="Montserrat Bold"/>
              </a:rPr>
              <a:t>kết thúc.</a:t>
            </a:r>
          </a:p>
          <a:p>
            <a:pPr>
              <a:lnSpc>
                <a:spcPts val="2940"/>
              </a:lnSpc>
            </a:pPr>
            <a:r>
              <a:rPr lang="en-US" sz="2100">
                <a:solidFill>
                  <a:srgbClr val="000000"/>
                </a:solidFill>
                <a:latin typeface="Montserrat Medium"/>
              </a:rPr>
              <a:t> - Ứng viên </a:t>
            </a:r>
            <a:r>
              <a:rPr lang="en-US" sz="2100">
                <a:solidFill>
                  <a:srgbClr val="048AFF"/>
                </a:solidFill>
                <a:latin typeface="Montserrat Bold"/>
              </a:rPr>
              <a:t>nộp CV vào tin tuyển dụng</a:t>
            </a:r>
            <a:r>
              <a:rPr lang="en-US" sz="2100">
                <a:solidFill>
                  <a:srgbClr val="000000"/>
                </a:solidFill>
                <a:latin typeface="Montserrat Medium"/>
              </a:rPr>
              <a:t> thì sẽ </a:t>
            </a:r>
            <a:r>
              <a:rPr lang="en-US" sz="2100">
                <a:solidFill>
                  <a:srgbClr val="000000"/>
                </a:solidFill>
                <a:latin typeface="Montserrat"/>
              </a:rPr>
              <a:t>kích hoạt</a:t>
            </a:r>
            <a:r>
              <a:rPr lang="en-US" sz="2100">
                <a:solidFill>
                  <a:srgbClr val="000000"/>
                </a:solidFill>
                <a:latin typeface="Montserrat Medium"/>
              </a:rPr>
              <a:t> </a:t>
            </a:r>
            <a:r>
              <a:rPr lang="en-US" sz="2100">
                <a:solidFill>
                  <a:srgbClr val="000000"/>
                </a:solidFill>
                <a:latin typeface="Montserrat Bold"/>
              </a:rPr>
              <a:t>trạng thái xét duyệt ứng viên</a:t>
            </a:r>
            <a:r>
              <a:rPr lang="en-US" sz="2100">
                <a:solidFill>
                  <a:srgbClr val="000000"/>
                </a:solidFill>
                <a:latin typeface="Montserrat Medium"/>
              </a:rPr>
              <a:t> nếu doanh nghiệp </a:t>
            </a:r>
            <a:r>
              <a:rPr lang="en-US" sz="2100">
                <a:solidFill>
                  <a:srgbClr val="048AFF"/>
                </a:solidFill>
                <a:latin typeface="Montserrat Bold"/>
              </a:rPr>
              <a:t>không nhận</a:t>
            </a:r>
            <a:r>
              <a:rPr lang="en-US" sz="2100">
                <a:solidFill>
                  <a:srgbClr val="000000"/>
                </a:solidFill>
                <a:latin typeface="Montserrat Medium"/>
              </a:rPr>
              <a:t> sẽ chuyển đến </a:t>
            </a:r>
            <a:r>
              <a:rPr lang="en-US" sz="2100">
                <a:solidFill>
                  <a:srgbClr val="000000"/>
                </a:solidFill>
                <a:latin typeface="Montserrat Bold"/>
              </a:rPr>
              <a:t>trạng thái thông báo không nhận</a:t>
            </a:r>
            <a:r>
              <a:rPr lang="en-US" sz="2100">
                <a:solidFill>
                  <a:srgbClr val="000000"/>
                </a:solidFill>
                <a:latin typeface="Montserrat Medium"/>
              </a:rPr>
              <a:t> cho ứng viên, thông báo xong sẽ </a:t>
            </a:r>
            <a:r>
              <a:rPr lang="en-US" sz="2100">
                <a:solidFill>
                  <a:srgbClr val="FF3131"/>
                </a:solidFill>
                <a:latin typeface="Montserrat Bold"/>
              </a:rPr>
              <a:t>kết thúc</a:t>
            </a:r>
            <a:r>
              <a:rPr lang="en-US" sz="2100">
                <a:solidFill>
                  <a:srgbClr val="000000"/>
                </a:solidFill>
                <a:latin typeface="Montserrat Medium"/>
              </a:rPr>
              <a:t>; nếu doanh nghiệp </a:t>
            </a:r>
            <a:r>
              <a:rPr lang="en-US" sz="2100">
                <a:solidFill>
                  <a:srgbClr val="048AFF"/>
                </a:solidFill>
                <a:latin typeface="Montserrat Bold"/>
              </a:rPr>
              <a:t>nhận</a:t>
            </a:r>
            <a:r>
              <a:rPr lang="en-US" sz="2100">
                <a:solidFill>
                  <a:srgbClr val="000000"/>
                </a:solidFill>
                <a:latin typeface="Montserrat Medium"/>
              </a:rPr>
              <a:t> sẽ chuyển đến </a:t>
            </a:r>
            <a:r>
              <a:rPr lang="en-US" sz="2100">
                <a:solidFill>
                  <a:srgbClr val="000000"/>
                </a:solidFill>
                <a:latin typeface="Montserrat Bold"/>
              </a:rPr>
              <a:t>trạng thái lập lịch hẹn PV</a:t>
            </a:r>
            <a:r>
              <a:rPr lang="en-US" sz="2100">
                <a:solidFill>
                  <a:srgbClr val="000000"/>
                </a:solidFill>
                <a:latin typeface="Montserrat Medium"/>
              </a:rPr>
              <a:t> nếu </a:t>
            </a:r>
            <a:r>
              <a:rPr lang="en-US" sz="2100">
                <a:solidFill>
                  <a:srgbClr val="048AFF"/>
                </a:solidFill>
                <a:latin typeface="Montserrat Bold"/>
              </a:rPr>
              <a:t>lịch hẹn không phù hợp</a:t>
            </a:r>
            <a:r>
              <a:rPr lang="en-US" sz="2100">
                <a:solidFill>
                  <a:srgbClr val="000000"/>
                </a:solidFill>
                <a:latin typeface="Montserrat Medium"/>
              </a:rPr>
              <a:t> sẽ </a:t>
            </a:r>
            <a:r>
              <a:rPr lang="en-US" sz="2100">
                <a:solidFill>
                  <a:srgbClr val="B100E8"/>
                </a:solidFill>
                <a:latin typeface="Montserrat Bold"/>
              </a:rPr>
              <a:t>quay lại</a:t>
            </a:r>
            <a:r>
              <a:rPr lang="en-US" sz="2100">
                <a:solidFill>
                  <a:srgbClr val="000000"/>
                </a:solidFill>
                <a:latin typeface="Montserrat Medium"/>
              </a:rPr>
              <a:t> trạng thái này, sau khi </a:t>
            </a:r>
            <a:r>
              <a:rPr lang="en-US" sz="2100">
                <a:solidFill>
                  <a:srgbClr val="000000"/>
                </a:solidFill>
                <a:latin typeface="Montserrat Bold"/>
              </a:rPr>
              <a:t>lập lịch hẹn xong</a:t>
            </a:r>
            <a:r>
              <a:rPr lang="en-US" sz="2100">
                <a:solidFill>
                  <a:srgbClr val="000000"/>
                </a:solidFill>
                <a:latin typeface="Montserrat Medium"/>
              </a:rPr>
              <a:t> sẽ </a:t>
            </a:r>
            <a:r>
              <a:rPr lang="en-US" sz="2100">
                <a:solidFill>
                  <a:srgbClr val="FF3131"/>
                </a:solidFill>
                <a:latin typeface="Montserrat Bold"/>
              </a:rPr>
              <a:t>kết thúc</a:t>
            </a:r>
            <a:r>
              <a:rPr lang="en-US" sz="2100">
                <a:solidFill>
                  <a:srgbClr val="000000"/>
                </a:solidFill>
                <a:latin typeface="Montserrat Medium"/>
              </a:rPr>
              <a:t>.</a:t>
            </a:r>
          </a:p>
          <a:p>
            <a:pPr>
              <a:lnSpc>
                <a:spcPts val="2940"/>
              </a:lnSpc>
            </a:pPr>
            <a:r>
              <a:rPr lang="en-US" sz="2100">
                <a:solidFill>
                  <a:srgbClr val="000000"/>
                </a:solidFill>
                <a:latin typeface="Montserrat Medium"/>
              </a:rPr>
              <a:t> Doanh nghiệp </a:t>
            </a:r>
            <a:r>
              <a:rPr lang="en-US" sz="2100">
                <a:solidFill>
                  <a:srgbClr val="048AFF"/>
                </a:solidFill>
                <a:latin typeface="Montserrat Bold"/>
              </a:rPr>
              <a:t>muốn</a:t>
            </a:r>
            <a:r>
              <a:rPr lang="en-US" sz="2100">
                <a:solidFill>
                  <a:srgbClr val="048AFF"/>
                </a:solidFill>
                <a:latin typeface="Montserrat Medium"/>
              </a:rPr>
              <a:t> </a:t>
            </a:r>
            <a:r>
              <a:rPr lang="en-US" sz="2100">
                <a:solidFill>
                  <a:srgbClr val="048AFF"/>
                </a:solidFill>
                <a:latin typeface="Montserrat Bold"/>
              </a:rPr>
              <a:t>quản lý thông tin cá nhân</a:t>
            </a:r>
            <a:r>
              <a:rPr lang="en-US" sz="2100">
                <a:solidFill>
                  <a:srgbClr val="000000"/>
                </a:solidFill>
                <a:latin typeface="Montserrat Medium"/>
              </a:rPr>
              <a:t> sẽ </a:t>
            </a:r>
            <a:r>
              <a:rPr lang="en-US" sz="2100">
                <a:solidFill>
                  <a:srgbClr val="000000"/>
                </a:solidFill>
                <a:latin typeface="Montserrat"/>
              </a:rPr>
              <a:t>kích hoạt</a:t>
            </a:r>
            <a:r>
              <a:rPr lang="en-US" sz="2100">
                <a:solidFill>
                  <a:srgbClr val="000000"/>
                </a:solidFill>
                <a:latin typeface="Montserrat Medium"/>
              </a:rPr>
              <a:t> </a:t>
            </a:r>
            <a:r>
              <a:rPr lang="en-US" sz="2100">
                <a:solidFill>
                  <a:srgbClr val="000000"/>
                </a:solidFill>
                <a:latin typeface="Montserrat Bold"/>
              </a:rPr>
              <a:t>trạng thái quản lý thông tin cá nhân</a:t>
            </a:r>
            <a:r>
              <a:rPr lang="en-US" sz="2100">
                <a:solidFill>
                  <a:srgbClr val="000000"/>
                </a:solidFill>
                <a:latin typeface="Montserrat Medium"/>
              </a:rPr>
              <a:t>, </a:t>
            </a:r>
            <a:r>
              <a:rPr lang="en-US" sz="2100">
                <a:solidFill>
                  <a:srgbClr val="048AFF"/>
                </a:solidFill>
                <a:latin typeface="Montserrat Bold"/>
              </a:rPr>
              <a:t>quản lý xong</a:t>
            </a:r>
            <a:r>
              <a:rPr lang="en-US" sz="2100">
                <a:solidFill>
                  <a:srgbClr val="000000"/>
                </a:solidFill>
                <a:latin typeface="Montserrat Medium"/>
              </a:rPr>
              <a:t> sẽ </a:t>
            </a:r>
            <a:r>
              <a:rPr lang="en-US" sz="2100">
                <a:solidFill>
                  <a:srgbClr val="FF3131"/>
                </a:solidFill>
                <a:latin typeface="Montserrat Bold"/>
              </a:rPr>
              <a:t>kết thúc</a:t>
            </a:r>
            <a:r>
              <a:rPr lang="en-US" sz="2100">
                <a:solidFill>
                  <a:srgbClr val="000000"/>
                </a:solidFill>
                <a:latin typeface="Montserrat Medium"/>
              </a:rPr>
              <a:t>. </a:t>
            </a:r>
          </a:p>
          <a:p>
            <a:pPr>
              <a:lnSpc>
                <a:spcPts val="3220"/>
              </a:lnSpc>
              <a:spcBef>
                <a:spcPct val="0"/>
              </a:spcBef>
            </a:pP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5884870" y="1610763"/>
            <a:ext cx="5997988" cy="532465"/>
            <a:chOff x="0" y="0"/>
            <a:chExt cx="2541568" cy="225625"/>
          </a:xfrm>
        </p:grpSpPr>
        <p:sp>
          <p:nvSpPr>
            <p:cNvPr name="Freeform 4" id="4"/>
            <p:cNvSpPr/>
            <p:nvPr/>
          </p:nvSpPr>
          <p:spPr>
            <a:xfrm flipH="false" flipV="false" rot="0">
              <a:off x="0" y="0"/>
              <a:ext cx="2541568" cy="225625"/>
            </a:xfrm>
            <a:custGeom>
              <a:avLst/>
              <a:gdLst/>
              <a:ahLst/>
              <a:cxnLst/>
              <a:rect r="r" b="b" t="t" l="l"/>
              <a:pathLst>
                <a:path h="225625" w="2541568">
                  <a:moveTo>
                    <a:pt x="29687" y="0"/>
                  </a:moveTo>
                  <a:lnTo>
                    <a:pt x="2511880" y="0"/>
                  </a:lnTo>
                  <a:cubicBezTo>
                    <a:pt x="2528276" y="0"/>
                    <a:pt x="2541568" y="13291"/>
                    <a:pt x="2541568" y="29687"/>
                  </a:cubicBezTo>
                  <a:lnTo>
                    <a:pt x="2541568" y="195938"/>
                  </a:lnTo>
                  <a:cubicBezTo>
                    <a:pt x="2541568" y="203811"/>
                    <a:pt x="2538440" y="211363"/>
                    <a:pt x="2532873" y="216930"/>
                  </a:cubicBezTo>
                  <a:cubicBezTo>
                    <a:pt x="2527305" y="222497"/>
                    <a:pt x="2519754" y="225625"/>
                    <a:pt x="2511880" y="225625"/>
                  </a:cubicBezTo>
                  <a:lnTo>
                    <a:pt x="29687" y="225625"/>
                  </a:lnTo>
                  <a:cubicBezTo>
                    <a:pt x="13291" y="225625"/>
                    <a:pt x="0" y="212334"/>
                    <a:pt x="0" y="195938"/>
                  </a:cubicBezTo>
                  <a:lnTo>
                    <a:pt x="0" y="29687"/>
                  </a:lnTo>
                  <a:cubicBezTo>
                    <a:pt x="0" y="21814"/>
                    <a:pt x="3128" y="14263"/>
                    <a:pt x="8695" y="8695"/>
                  </a:cubicBezTo>
                  <a:cubicBezTo>
                    <a:pt x="14263" y="3128"/>
                    <a:pt x="21814" y="0"/>
                    <a:pt x="29687"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47625"/>
              <a:ext cx="2541568" cy="273250"/>
            </a:xfrm>
            <a:prstGeom prst="rect">
              <a:avLst/>
            </a:prstGeom>
          </p:spPr>
          <p:txBody>
            <a:bodyPr anchor="ctr" rtlCol="false" tIns="0" lIns="0" bIns="0" rIns="0"/>
            <a:lstStyle/>
            <a:p>
              <a:pPr algn="ctr">
                <a:lnSpc>
                  <a:spcPts val="3640"/>
                </a:lnSpc>
              </a:pPr>
              <a:r>
                <a:rPr lang="en-US" sz="2600">
                  <a:solidFill>
                    <a:srgbClr val="FFFFFF"/>
                  </a:solidFill>
                  <a:latin typeface="Montserrat"/>
                </a:rPr>
                <a:t>1. Cải thiện quy trình tuyển dụng:</a:t>
              </a:r>
            </a:p>
          </p:txBody>
        </p:sp>
      </p:grpSp>
      <p:sp>
        <p:nvSpPr>
          <p:cNvPr name="TextBox 6" id="6"/>
          <p:cNvSpPr txBox="true"/>
          <p:nvPr/>
        </p:nvSpPr>
        <p:spPr>
          <a:xfrm rot="0">
            <a:off x="5884870" y="505863"/>
            <a:ext cx="10329718" cy="838200"/>
          </a:xfrm>
          <a:prstGeom prst="rect">
            <a:avLst/>
          </a:prstGeom>
        </p:spPr>
        <p:txBody>
          <a:bodyPr anchor="t" rtlCol="false" tIns="0" lIns="0" bIns="0" rIns="0">
            <a:spAutoFit/>
          </a:bodyPr>
          <a:lstStyle/>
          <a:p>
            <a:pPr>
              <a:lnSpc>
                <a:spcPts val="6561"/>
              </a:lnSpc>
            </a:pPr>
            <a:r>
              <a:rPr lang="en-US" sz="5468">
                <a:solidFill>
                  <a:srgbClr val="101010"/>
                </a:solidFill>
                <a:latin typeface="Montserrat Bold"/>
              </a:rPr>
              <a:t>HƯỚNG PHÁT TRIỂN</a:t>
            </a:r>
          </a:p>
        </p:txBody>
      </p:sp>
      <p:sp>
        <p:nvSpPr>
          <p:cNvPr name="TextBox 7" id="7"/>
          <p:cNvSpPr txBox="true"/>
          <p:nvPr/>
        </p:nvSpPr>
        <p:spPr>
          <a:xfrm rot="0">
            <a:off x="6276748" y="2200378"/>
            <a:ext cx="10982552" cy="935523"/>
          </a:xfrm>
          <a:prstGeom prst="rect">
            <a:avLst/>
          </a:prstGeom>
        </p:spPr>
        <p:txBody>
          <a:bodyPr anchor="t" rtlCol="false" tIns="0" lIns="0" bIns="0" rIns="0">
            <a:spAutoFit/>
          </a:bodyPr>
          <a:lstStyle/>
          <a:p>
            <a:pPr>
              <a:lnSpc>
                <a:spcPts val="2510"/>
              </a:lnSpc>
            </a:pPr>
            <a:r>
              <a:rPr lang="en-US" sz="1793">
                <a:solidFill>
                  <a:srgbClr val="101010"/>
                </a:solidFill>
                <a:latin typeface="Montserrat"/>
              </a:rPr>
              <a:t>Đề xuất các biện pháp cải thiện để tối ưu hóa quy trình tuyển dụng, từ việc đăng tin tuyển dụng đến quá trình chọn lọc và phỏng vấn.</a:t>
            </a:r>
          </a:p>
          <a:p>
            <a:pPr>
              <a:lnSpc>
                <a:spcPts val="2510"/>
              </a:lnSpc>
              <a:spcBef>
                <a:spcPct val="0"/>
              </a:spcBef>
            </a:pPr>
          </a:p>
        </p:txBody>
      </p:sp>
      <p:grpSp>
        <p:nvGrpSpPr>
          <p:cNvPr name="Group 8" id="8"/>
          <p:cNvGrpSpPr/>
          <p:nvPr/>
        </p:nvGrpSpPr>
        <p:grpSpPr>
          <a:xfrm rot="7573183">
            <a:off x="1230111" y="7154961"/>
            <a:ext cx="1013029" cy="10130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884870" y="3088276"/>
            <a:ext cx="7527165" cy="516306"/>
            <a:chOff x="0" y="0"/>
            <a:chExt cx="3189536" cy="218778"/>
          </a:xfrm>
        </p:grpSpPr>
        <p:sp>
          <p:nvSpPr>
            <p:cNvPr name="Freeform 12" id="12"/>
            <p:cNvSpPr/>
            <p:nvPr/>
          </p:nvSpPr>
          <p:spPr>
            <a:xfrm flipH="false" flipV="false" rot="0">
              <a:off x="0" y="0"/>
              <a:ext cx="3189536" cy="218778"/>
            </a:xfrm>
            <a:custGeom>
              <a:avLst/>
              <a:gdLst/>
              <a:ahLst/>
              <a:cxnLst/>
              <a:rect r="r" b="b" t="t" l="l"/>
              <a:pathLst>
                <a:path h="218778" w="3189536">
                  <a:moveTo>
                    <a:pt x="23656" y="0"/>
                  </a:moveTo>
                  <a:lnTo>
                    <a:pt x="3165880" y="0"/>
                  </a:lnTo>
                  <a:cubicBezTo>
                    <a:pt x="3178945" y="0"/>
                    <a:pt x="3189536" y="10591"/>
                    <a:pt x="3189536" y="23656"/>
                  </a:cubicBezTo>
                  <a:lnTo>
                    <a:pt x="3189536" y="195122"/>
                  </a:lnTo>
                  <a:cubicBezTo>
                    <a:pt x="3189536" y="208187"/>
                    <a:pt x="3178945" y="218778"/>
                    <a:pt x="3165880" y="218778"/>
                  </a:cubicBezTo>
                  <a:lnTo>
                    <a:pt x="23656" y="218778"/>
                  </a:lnTo>
                  <a:cubicBezTo>
                    <a:pt x="10591" y="218778"/>
                    <a:pt x="0" y="208187"/>
                    <a:pt x="0" y="195122"/>
                  </a:cubicBezTo>
                  <a:lnTo>
                    <a:pt x="0" y="23656"/>
                  </a:lnTo>
                  <a:cubicBezTo>
                    <a:pt x="0" y="10591"/>
                    <a:pt x="10591" y="0"/>
                    <a:pt x="2365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47625"/>
              <a:ext cx="3189536" cy="266403"/>
            </a:xfrm>
            <a:prstGeom prst="rect">
              <a:avLst/>
            </a:prstGeom>
          </p:spPr>
          <p:txBody>
            <a:bodyPr anchor="ctr" rtlCol="false" tIns="0" lIns="0" bIns="0" rIns="0"/>
            <a:lstStyle/>
            <a:p>
              <a:pPr algn="ctr">
                <a:lnSpc>
                  <a:spcPts val="3640"/>
                </a:lnSpc>
              </a:pPr>
              <a:r>
                <a:rPr lang="en-US" sz="2600">
                  <a:solidFill>
                    <a:srgbClr val="FFFFFF"/>
                  </a:solidFill>
                  <a:latin typeface="Montserrat"/>
                </a:rPr>
                <a:t>2. Ứng dụng công nghệ trong tuyển dụng</a:t>
              </a:r>
            </a:p>
          </p:txBody>
        </p:sp>
      </p:grpSp>
      <p:sp>
        <p:nvSpPr>
          <p:cNvPr name="TextBox 14" id="14"/>
          <p:cNvSpPr txBox="true"/>
          <p:nvPr/>
        </p:nvSpPr>
        <p:spPr>
          <a:xfrm rot="0">
            <a:off x="6276748" y="3677892"/>
            <a:ext cx="10982552" cy="1564173"/>
          </a:xfrm>
          <a:prstGeom prst="rect">
            <a:avLst/>
          </a:prstGeom>
        </p:spPr>
        <p:txBody>
          <a:bodyPr anchor="t" rtlCol="false" tIns="0" lIns="0" bIns="0" rIns="0">
            <a:spAutoFit/>
          </a:bodyPr>
          <a:lstStyle/>
          <a:p>
            <a:pPr>
              <a:lnSpc>
                <a:spcPts val="2510"/>
              </a:lnSpc>
            </a:pPr>
            <a:r>
              <a:rPr lang="en-US" sz="1793">
                <a:solidFill>
                  <a:srgbClr val="101010"/>
                </a:solidFill>
                <a:latin typeface="Montserrat"/>
              </a:rPr>
              <a:t> Nghiên cứu và đánh giá các công nghệ mới và xu hướng trong lĩnh vực tuyển dụng, như phần mềm quản lý ứng viên, trí tuệ nhân tạo trong phân tích hồ sơ, chatbot tương tác với ứng viên, và video phỏng vấn. Đề xuất cách tích hợp và triển khai công nghệ mới vào quy trình tuyển dụng hiện tại.</a:t>
            </a:r>
          </a:p>
          <a:p>
            <a:pPr>
              <a:lnSpc>
                <a:spcPts val="2510"/>
              </a:lnSpc>
            </a:pPr>
          </a:p>
        </p:txBody>
      </p:sp>
      <p:grpSp>
        <p:nvGrpSpPr>
          <p:cNvPr name="Group 15" id="15"/>
          <p:cNvGrpSpPr/>
          <p:nvPr/>
        </p:nvGrpSpPr>
        <p:grpSpPr>
          <a:xfrm rot="0">
            <a:off x="5975795" y="6563365"/>
            <a:ext cx="4379609" cy="516306"/>
            <a:chOff x="0" y="0"/>
            <a:chExt cx="1855801" cy="218778"/>
          </a:xfrm>
        </p:grpSpPr>
        <p:sp>
          <p:nvSpPr>
            <p:cNvPr name="Freeform 16" id="16"/>
            <p:cNvSpPr/>
            <p:nvPr/>
          </p:nvSpPr>
          <p:spPr>
            <a:xfrm flipH="false" flipV="false" rot="0">
              <a:off x="0" y="0"/>
              <a:ext cx="1855801" cy="218778"/>
            </a:xfrm>
            <a:custGeom>
              <a:avLst/>
              <a:gdLst/>
              <a:ahLst/>
              <a:cxnLst/>
              <a:rect r="r" b="b" t="t" l="l"/>
              <a:pathLst>
                <a:path h="218778" w="1855801">
                  <a:moveTo>
                    <a:pt x="40658" y="0"/>
                  </a:moveTo>
                  <a:lnTo>
                    <a:pt x="1815144" y="0"/>
                  </a:lnTo>
                  <a:cubicBezTo>
                    <a:pt x="1837598" y="0"/>
                    <a:pt x="1855801" y="18203"/>
                    <a:pt x="1855801" y="40658"/>
                  </a:cubicBezTo>
                  <a:lnTo>
                    <a:pt x="1855801" y="178120"/>
                  </a:lnTo>
                  <a:cubicBezTo>
                    <a:pt x="1855801" y="188903"/>
                    <a:pt x="1851518" y="199245"/>
                    <a:pt x="1843893" y="206869"/>
                  </a:cubicBezTo>
                  <a:cubicBezTo>
                    <a:pt x="1836268" y="214494"/>
                    <a:pt x="1825927" y="218778"/>
                    <a:pt x="1815144" y="218778"/>
                  </a:cubicBezTo>
                  <a:lnTo>
                    <a:pt x="40658" y="218778"/>
                  </a:lnTo>
                  <a:cubicBezTo>
                    <a:pt x="29874" y="218778"/>
                    <a:pt x="19533" y="214494"/>
                    <a:pt x="11908" y="206869"/>
                  </a:cubicBezTo>
                  <a:cubicBezTo>
                    <a:pt x="4284" y="199245"/>
                    <a:pt x="0" y="188903"/>
                    <a:pt x="0" y="178120"/>
                  </a:cubicBezTo>
                  <a:lnTo>
                    <a:pt x="0" y="40658"/>
                  </a:lnTo>
                  <a:cubicBezTo>
                    <a:pt x="0" y="29874"/>
                    <a:pt x="4284" y="19533"/>
                    <a:pt x="11908" y="11908"/>
                  </a:cubicBezTo>
                  <a:cubicBezTo>
                    <a:pt x="19533" y="4284"/>
                    <a:pt x="29874" y="0"/>
                    <a:pt x="4065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7" id="17"/>
            <p:cNvSpPr txBox="true"/>
            <p:nvPr/>
          </p:nvSpPr>
          <p:spPr>
            <a:xfrm>
              <a:off x="0" y="-47625"/>
              <a:ext cx="1855801" cy="266403"/>
            </a:xfrm>
            <a:prstGeom prst="rect">
              <a:avLst/>
            </a:prstGeom>
          </p:spPr>
          <p:txBody>
            <a:bodyPr anchor="ctr" rtlCol="false" tIns="0" lIns="0" bIns="0" rIns="0"/>
            <a:lstStyle/>
            <a:p>
              <a:pPr algn="ctr">
                <a:lnSpc>
                  <a:spcPts val="3640"/>
                </a:lnSpc>
              </a:pPr>
              <a:r>
                <a:rPr lang="en-US" sz="2600">
                  <a:solidFill>
                    <a:srgbClr val="FFFFFF"/>
                  </a:solidFill>
                  <a:latin typeface="Montserrat"/>
                </a:rPr>
                <a:t>4. Thu thập dữ liệu</a:t>
              </a:r>
            </a:p>
          </p:txBody>
        </p:sp>
      </p:grpSp>
      <p:sp>
        <p:nvSpPr>
          <p:cNvPr name="TextBox 18" id="18"/>
          <p:cNvSpPr txBox="true"/>
          <p:nvPr/>
        </p:nvSpPr>
        <p:spPr>
          <a:xfrm rot="0">
            <a:off x="6367674" y="7152981"/>
            <a:ext cx="10982552" cy="935523"/>
          </a:xfrm>
          <a:prstGeom prst="rect">
            <a:avLst/>
          </a:prstGeom>
        </p:spPr>
        <p:txBody>
          <a:bodyPr anchor="t" rtlCol="false" tIns="0" lIns="0" bIns="0" rIns="0">
            <a:spAutoFit/>
          </a:bodyPr>
          <a:lstStyle/>
          <a:p>
            <a:pPr>
              <a:lnSpc>
                <a:spcPts val="2510"/>
              </a:lnSpc>
            </a:pPr>
            <a:r>
              <a:rPr lang="en-US" sz="1793">
                <a:solidFill>
                  <a:srgbClr val="101010"/>
                </a:solidFill>
                <a:latin typeface="Montserrat"/>
              </a:rPr>
              <a:t>Thu thập dữ liệu và dự đoná xu thế trong thị trường việc làm hay các biến động trong thị trường tuyển dụng của các công ty. </a:t>
            </a:r>
          </a:p>
          <a:p>
            <a:pPr>
              <a:lnSpc>
                <a:spcPts val="2510"/>
              </a:lnSpc>
            </a:pPr>
            <a:r>
              <a:rPr lang="en-US" sz="1793">
                <a:solidFill>
                  <a:srgbClr val="101010"/>
                </a:solidFill>
                <a:latin typeface="Montserrat"/>
              </a:rPr>
              <a:t>Dự đoán và đưa ra các phát biểu về ngành nghề và việc làm.</a:t>
            </a:r>
          </a:p>
        </p:txBody>
      </p:sp>
      <p:grpSp>
        <p:nvGrpSpPr>
          <p:cNvPr name="Group 19" id="19"/>
          <p:cNvGrpSpPr/>
          <p:nvPr/>
        </p:nvGrpSpPr>
        <p:grpSpPr>
          <a:xfrm rot="0">
            <a:off x="5884870" y="5085852"/>
            <a:ext cx="7527165" cy="516306"/>
            <a:chOff x="0" y="0"/>
            <a:chExt cx="3189536" cy="218778"/>
          </a:xfrm>
        </p:grpSpPr>
        <p:sp>
          <p:nvSpPr>
            <p:cNvPr name="Freeform 20" id="20"/>
            <p:cNvSpPr/>
            <p:nvPr/>
          </p:nvSpPr>
          <p:spPr>
            <a:xfrm flipH="false" flipV="false" rot="0">
              <a:off x="0" y="0"/>
              <a:ext cx="3189536" cy="218778"/>
            </a:xfrm>
            <a:custGeom>
              <a:avLst/>
              <a:gdLst/>
              <a:ahLst/>
              <a:cxnLst/>
              <a:rect r="r" b="b" t="t" l="l"/>
              <a:pathLst>
                <a:path h="218778" w="3189536">
                  <a:moveTo>
                    <a:pt x="23656" y="0"/>
                  </a:moveTo>
                  <a:lnTo>
                    <a:pt x="3165880" y="0"/>
                  </a:lnTo>
                  <a:cubicBezTo>
                    <a:pt x="3178945" y="0"/>
                    <a:pt x="3189536" y="10591"/>
                    <a:pt x="3189536" y="23656"/>
                  </a:cubicBezTo>
                  <a:lnTo>
                    <a:pt x="3189536" y="195122"/>
                  </a:lnTo>
                  <a:cubicBezTo>
                    <a:pt x="3189536" y="208187"/>
                    <a:pt x="3178945" y="218778"/>
                    <a:pt x="3165880" y="218778"/>
                  </a:cubicBezTo>
                  <a:lnTo>
                    <a:pt x="23656" y="218778"/>
                  </a:lnTo>
                  <a:cubicBezTo>
                    <a:pt x="10591" y="218778"/>
                    <a:pt x="0" y="208187"/>
                    <a:pt x="0" y="195122"/>
                  </a:cubicBezTo>
                  <a:lnTo>
                    <a:pt x="0" y="23656"/>
                  </a:lnTo>
                  <a:cubicBezTo>
                    <a:pt x="0" y="10591"/>
                    <a:pt x="10591" y="0"/>
                    <a:pt x="2365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47625"/>
              <a:ext cx="3189536" cy="266403"/>
            </a:xfrm>
            <a:prstGeom prst="rect">
              <a:avLst/>
            </a:prstGeom>
          </p:spPr>
          <p:txBody>
            <a:bodyPr anchor="ctr" rtlCol="false" tIns="0" lIns="0" bIns="0" rIns="0"/>
            <a:lstStyle/>
            <a:p>
              <a:pPr algn="ctr">
                <a:lnSpc>
                  <a:spcPts val="3640"/>
                </a:lnSpc>
              </a:pPr>
              <a:r>
                <a:rPr lang="en-US" sz="2600">
                  <a:solidFill>
                    <a:srgbClr val="FFFFFF"/>
                  </a:solidFill>
                  <a:latin typeface="Montserrat"/>
                </a:rPr>
                <a:t>3. Xây dựng các nền tảng công nghệ</a:t>
              </a:r>
            </a:p>
          </p:txBody>
        </p:sp>
      </p:grpSp>
      <p:sp>
        <p:nvSpPr>
          <p:cNvPr name="TextBox 22" id="22"/>
          <p:cNvSpPr txBox="true"/>
          <p:nvPr/>
        </p:nvSpPr>
        <p:spPr>
          <a:xfrm rot="0">
            <a:off x="6276748" y="5675468"/>
            <a:ext cx="10982552" cy="621198"/>
          </a:xfrm>
          <a:prstGeom prst="rect">
            <a:avLst/>
          </a:prstGeom>
        </p:spPr>
        <p:txBody>
          <a:bodyPr anchor="t" rtlCol="false" tIns="0" lIns="0" bIns="0" rIns="0">
            <a:spAutoFit/>
          </a:bodyPr>
          <a:lstStyle/>
          <a:p>
            <a:pPr>
              <a:lnSpc>
                <a:spcPts val="2510"/>
              </a:lnSpc>
            </a:pPr>
            <a:r>
              <a:rPr lang="en-US" sz="1793">
                <a:solidFill>
                  <a:srgbClr val="101010"/>
                </a:solidFill>
                <a:latin typeface="Montserrat"/>
              </a:rPr>
              <a:t>Ứng dụng để xây dựng website chuyên trang tuyển dụng - việc làm</a:t>
            </a:r>
          </a:p>
          <a:p>
            <a:pPr>
              <a:lnSpc>
                <a:spcPts val="2510"/>
              </a:lnSpc>
            </a:pPr>
            <a:r>
              <a:rPr lang="en-US" sz="1793">
                <a:solidFill>
                  <a:srgbClr val="101010"/>
                </a:solidFill>
                <a:latin typeface="Montserrat"/>
              </a:rPr>
              <a:t>Ứng dụng tạ các app trên các thiết bị di động</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036575" y="4097255"/>
            <a:ext cx="10214850" cy="2092489"/>
          </a:xfrm>
          <a:prstGeom prst="rect">
            <a:avLst/>
          </a:prstGeom>
        </p:spPr>
        <p:txBody>
          <a:bodyPr anchor="t" rtlCol="false" tIns="0" lIns="0" bIns="0" rIns="0">
            <a:spAutoFit/>
          </a:bodyPr>
          <a:lstStyle/>
          <a:p>
            <a:pPr algn="ctr" marL="0" indent="0" lvl="0">
              <a:lnSpc>
                <a:spcPts val="16620"/>
              </a:lnSpc>
              <a:spcBef>
                <a:spcPct val="0"/>
              </a:spcBef>
            </a:pPr>
            <a:r>
              <a:rPr lang="en-US" sz="13850">
                <a:solidFill>
                  <a:srgbClr val="FFFFFF"/>
                </a:solidFill>
                <a:latin typeface="Montserrat Bold"/>
              </a:rPr>
              <a:t>Thank you!</a:t>
            </a:r>
          </a:p>
        </p:txBody>
      </p:sp>
      <p:grpSp>
        <p:nvGrpSpPr>
          <p:cNvPr name="Group 3" id="3"/>
          <p:cNvGrpSpPr/>
          <p:nvPr/>
        </p:nvGrpSpPr>
        <p:grpSpPr>
          <a:xfrm rot="0">
            <a:off x="3245264" y="3630765"/>
            <a:ext cx="11797472" cy="3025470"/>
            <a:chOff x="0" y="0"/>
            <a:chExt cx="3718980" cy="953735"/>
          </a:xfrm>
        </p:grpSpPr>
        <p:sp>
          <p:nvSpPr>
            <p:cNvPr name="Freeform 4" id="4"/>
            <p:cNvSpPr/>
            <p:nvPr/>
          </p:nvSpPr>
          <p:spPr>
            <a:xfrm flipH="false" flipV="false" rot="0">
              <a:off x="0" y="0"/>
              <a:ext cx="3718980" cy="953735"/>
            </a:xfrm>
            <a:custGeom>
              <a:avLst/>
              <a:gdLst/>
              <a:ahLst/>
              <a:cxnLst/>
              <a:rect r="r" b="b" t="t" l="l"/>
              <a:pathLst>
                <a:path h="953735" w="3718980">
                  <a:moveTo>
                    <a:pt x="0" y="0"/>
                  </a:moveTo>
                  <a:lnTo>
                    <a:pt x="3718980" y="0"/>
                  </a:lnTo>
                  <a:lnTo>
                    <a:pt x="3718980" y="953735"/>
                  </a:lnTo>
                  <a:lnTo>
                    <a:pt x="0" y="953735"/>
                  </a:lnTo>
                  <a:close/>
                </a:path>
              </a:pathLst>
            </a:custGeom>
            <a:solidFill>
              <a:srgbClr val="000000">
                <a:alpha val="0"/>
              </a:srgbClr>
            </a:solidFill>
            <a:ln w="104775" cap="sq">
              <a:solidFill>
                <a:srgbClr val="FFFFFF"/>
              </a:solidFill>
              <a:prstDash val="solid"/>
              <a:miter/>
            </a:ln>
          </p:spPr>
        </p:sp>
        <p:sp>
          <p:nvSpPr>
            <p:cNvPr name="TextBox 5" id="5"/>
            <p:cNvSpPr txBox="true"/>
            <p:nvPr/>
          </p:nvSpPr>
          <p:spPr>
            <a:xfrm>
              <a:off x="0" y="-47625"/>
              <a:ext cx="3718980" cy="1001360"/>
            </a:xfrm>
            <a:prstGeom prst="rect">
              <a:avLst/>
            </a:prstGeom>
          </p:spPr>
          <p:txBody>
            <a:bodyPr anchor="ctr" rtlCol="false" tIns="50800" lIns="50800" bIns="50800" rIns="50800"/>
            <a:lstStyle/>
            <a:p>
              <a:pPr algn="ctr">
                <a:lnSpc>
                  <a:spcPts val="3640"/>
                </a:lnSpc>
              </a:pP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028700" y="3894483"/>
            <a:ext cx="3628085" cy="4414507"/>
            <a:chOff x="0" y="0"/>
            <a:chExt cx="1693662" cy="2060779"/>
          </a:xfrm>
        </p:grpSpPr>
        <p:sp>
          <p:nvSpPr>
            <p:cNvPr name="Freeform 6" id="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211305" y="4074774"/>
            <a:ext cx="3262874" cy="4031036"/>
            <a:chOff x="0" y="0"/>
            <a:chExt cx="1523174" cy="1881767"/>
          </a:xfrm>
        </p:grpSpPr>
        <p:sp>
          <p:nvSpPr>
            <p:cNvPr name="Freeform 9" id="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1891510" y="3131890"/>
            <a:ext cx="1902465" cy="19024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4974962" y="3894483"/>
            <a:ext cx="3628085" cy="4414507"/>
            <a:chOff x="0" y="0"/>
            <a:chExt cx="1693662" cy="2060779"/>
          </a:xfrm>
        </p:grpSpPr>
        <p:sp>
          <p:nvSpPr>
            <p:cNvPr name="Freeform 15" id="15"/>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6" id="16"/>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5157567" y="4074774"/>
            <a:ext cx="3262874" cy="4031036"/>
            <a:chOff x="0" y="0"/>
            <a:chExt cx="1523174" cy="1881767"/>
          </a:xfrm>
        </p:grpSpPr>
        <p:sp>
          <p:nvSpPr>
            <p:cNvPr name="Freeform 18" id="18"/>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9" id="19"/>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20" id="20"/>
          <p:cNvGrpSpPr/>
          <p:nvPr/>
        </p:nvGrpSpPr>
        <p:grpSpPr>
          <a:xfrm rot="0">
            <a:off x="5837771" y="3131890"/>
            <a:ext cx="1902465" cy="190246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9107871" y="3894483"/>
            <a:ext cx="3628085" cy="4414507"/>
            <a:chOff x="0" y="0"/>
            <a:chExt cx="1693662" cy="2060779"/>
          </a:xfrm>
        </p:grpSpPr>
        <p:sp>
          <p:nvSpPr>
            <p:cNvPr name="Freeform 24" id="24"/>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5" id="25"/>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9290476" y="4074774"/>
            <a:ext cx="3262874" cy="4031036"/>
            <a:chOff x="0" y="0"/>
            <a:chExt cx="1523174" cy="1881767"/>
          </a:xfrm>
        </p:grpSpPr>
        <p:sp>
          <p:nvSpPr>
            <p:cNvPr name="Freeform 27" id="27"/>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8" id="28"/>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9970681" y="3131890"/>
            <a:ext cx="1902465" cy="19024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2" id="32"/>
          <p:cNvGrpSpPr/>
          <p:nvPr/>
        </p:nvGrpSpPr>
        <p:grpSpPr>
          <a:xfrm rot="0">
            <a:off x="13240781" y="3894483"/>
            <a:ext cx="3628085" cy="4414507"/>
            <a:chOff x="0" y="0"/>
            <a:chExt cx="1693662" cy="2060779"/>
          </a:xfrm>
        </p:grpSpPr>
        <p:sp>
          <p:nvSpPr>
            <p:cNvPr name="Freeform 33" id="33"/>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34" id="34"/>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35" id="35"/>
          <p:cNvGrpSpPr/>
          <p:nvPr/>
        </p:nvGrpSpPr>
        <p:grpSpPr>
          <a:xfrm rot="0">
            <a:off x="13423386" y="4074774"/>
            <a:ext cx="3262874" cy="4031036"/>
            <a:chOff x="0" y="0"/>
            <a:chExt cx="1523174" cy="1881767"/>
          </a:xfrm>
        </p:grpSpPr>
        <p:sp>
          <p:nvSpPr>
            <p:cNvPr name="Freeform 36" id="36"/>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37" id="37"/>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38" id="38"/>
          <p:cNvGrpSpPr/>
          <p:nvPr/>
        </p:nvGrpSpPr>
        <p:grpSpPr>
          <a:xfrm rot="0">
            <a:off x="14103591" y="3131890"/>
            <a:ext cx="1902465" cy="190246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0" id="4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41" id="41"/>
          <p:cNvSpPr/>
          <p:nvPr/>
        </p:nvSpPr>
        <p:spPr>
          <a:xfrm flipH="false" flipV="false" rot="0">
            <a:off x="1986816" y="3227197"/>
            <a:ext cx="1711852" cy="1711852"/>
          </a:xfrm>
          <a:custGeom>
            <a:avLst/>
            <a:gdLst/>
            <a:ahLst/>
            <a:cxnLst/>
            <a:rect r="r" b="b" t="t" l="l"/>
            <a:pathLst>
              <a:path h="1711852" w="1711852">
                <a:moveTo>
                  <a:pt x="0" y="0"/>
                </a:moveTo>
                <a:lnTo>
                  <a:pt x="1711852" y="0"/>
                </a:lnTo>
                <a:lnTo>
                  <a:pt x="1711852" y="1711851"/>
                </a:lnTo>
                <a:lnTo>
                  <a:pt x="0" y="1711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2" id="42"/>
          <p:cNvSpPr/>
          <p:nvPr/>
        </p:nvSpPr>
        <p:spPr>
          <a:xfrm flipH="false" flipV="false" rot="0">
            <a:off x="14193281" y="3171015"/>
            <a:ext cx="1731409" cy="1731409"/>
          </a:xfrm>
          <a:custGeom>
            <a:avLst/>
            <a:gdLst/>
            <a:ahLst/>
            <a:cxnLst/>
            <a:rect r="r" b="b" t="t" l="l"/>
            <a:pathLst>
              <a:path h="1731409" w="1731409">
                <a:moveTo>
                  <a:pt x="0" y="0"/>
                </a:moveTo>
                <a:lnTo>
                  <a:pt x="1731408" y="0"/>
                </a:lnTo>
                <a:lnTo>
                  <a:pt x="1731408" y="1731408"/>
                </a:lnTo>
                <a:lnTo>
                  <a:pt x="0" y="17314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6127635" y="3508200"/>
            <a:ext cx="1341936" cy="1141866"/>
          </a:xfrm>
          <a:custGeom>
            <a:avLst/>
            <a:gdLst/>
            <a:ahLst/>
            <a:cxnLst/>
            <a:rect r="r" b="b" t="t" l="l"/>
            <a:pathLst>
              <a:path h="1141866" w="1341936">
                <a:moveTo>
                  <a:pt x="0" y="0"/>
                </a:moveTo>
                <a:lnTo>
                  <a:pt x="1341936" y="0"/>
                </a:lnTo>
                <a:lnTo>
                  <a:pt x="1341936" y="1141865"/>
                </a:lnTo>
                <a:lnTo>
                  <a:pt x="0" y="11418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10260396" y="3454390"/>
            <a:ext cx="1309860" cy="1257465"/>
          </a:xfrm>
          <a:custGeom>
            <a:avLst/>
            <a:gdLst/>
            <a:ahLst/>
            <a:cxnLst/>
            <a:rect r="r" b="b" t="t" l="l"/>
            <a:pathLst>
              <a:path h="1257465" w="1309860">
                <a:moveTo>
                  <a:pt x="0" y="0"/>
                </a:moveTo>
                <a:lnTo>
                  <a:pt x="1309860" y="0"/>
                </a:lnTo>
                <a:lnTo>
                  <a:pt x="1309860" y="1257465"/>
                </a:lnTo>
                <a:lnTo>
                  <a:pt x="0" y="12574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5" id="45"/>
          <p:cNvSpPr txBox="true"/>
          <p:nvPr/>
        </p:nvSpPr>
        <p:spPr>
          <a:xfrm rot="0">
            <a:off x="1404039" y="5381011"/>
            <a:ext cx="2877407" cy="1251585"/>
          </a:xfrm>
          <a:prstGeom prst="rect">
            <a:avLst/>
          </a:prstGeom>
        </p:spPr>
        <p:txBody>
          <a:bodyPr anchor="t" rtlCol="false" tIns="0" lIns="0" bIns="0" rIns="0">
            <a:spAutoFit/>
          </a:bodyPr>
          <a:lstStyle/>
          <a:p>
            <a:pPr algn="ctr">
              <a:lnSpc>
                <a:spcPts val="5040"/>
              </a:lnSpc>
            </a:pPr>
            <a:r>
              <a:rPr lang="en-US" sz="3600">
                <a:solidFill>
                  <a:srgbClr val="000000"/>
                </a:solidFill>
                <a:latin typeface="Montserrat Bold"/>
              </a:rPr>
              <a:t>ĐẶC TẢ </a:t>
            </a:r>
          </a:p>
          <a:p>
            <a:pPr algn="ctr" marL="0" indent="0" lvl="0">
              <a:lnSpc>
                <a:spcPts val="5040"/>
              </a:lnSpc>
              <a:spcBef>
                <a:spcPct val="0"/>
              </a:spcBef>
            </a:pPr>
            <a:r>
              <a:rPr lang="en-US" sz="3600">
                <a:solidFill>
                  <a:srgbClr val="000000"/>
                </a:solidFill>
                <a:latin typeface="Montserrat Bold"/>
              </a:rPr>
              <a:t>HỆ THỐNG</a:t>
            </a:r>
          </a:p>
        </p:txBody>
      </p:sp>
      <p:sp>
        <p:nvSpPr>
          <p:cNvPr name="TextBox 46" id="46"/>
          <p:cNvSpPr txBox="true"/>
          <p:nvPr/>
        </p:nvSpPr>
        <p:spPr>
          <a:xfrm rot="0">
            <a:off x="3422550" y="147454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Montserrat Bold"/>
              </a:rPr>
              <a:t>NỘI DUNG</a:t>
            </a:r>
          </a:p>
        </p:txBody>
      </p:sp>
      <p:sp>
        <p:nvSpPr>
          <p:cNvPr name="TextBox 47" id="47"/>
          <p:cNvSpPr txBox="true"/>
          <p:nvPr/>
        </p:nvSpPr>
        <p:spPr>
          <a:xfrm rot="0">
            <a:off x="5350300" y="5381011"/>
            <a:ext cx="2877407" cy="1889760"/>
          </a:xfrm>
          <a:prstGeom prst="rect">
            <a:avLst/>
          </a:prstGeom>
        </p:spPr>
        <p:txBody>
          <a:bodyPr anchor="t" rtlCol="false" tIns="0" lIns="0" bIns="0" rIns="0">
            <a:spAutoFit/>
          </a:bodyPr>
          <a:lstStyle/>
          <a:p>
            <a:pPr algn="ctr">
              <a:lnSpc>
                <a:spcPts val="5040"/>
              </a:lnSpc>
            </a:pPr>
            <a:r>
              <a:rPr lang="en-US" sz="3600">
                <a:solidFill>
                  <a:srgbClr val="000000"/>
                </a:solidFill>
                <a:latin typeface="Montserrat Bold"/>
              </a:rPr>
              <a:t>THÀNH PHẦN </a:t>
            </a:r>
          </a:p>
          <a:p>
            <a:pPr algn="ctr" marL="0" indent="0" lvl="0">
              <a:lnSpc>
                <a:spcPts val="5040"/>
              </a:lnSpc>
              <a:spcBef>
                <a:spcPct val="0"/>
              </a:spcBef>
            </a:pPr>
            <a:r>
              <a:rPr lang="en-US" sz="3600">
                <a:solidFill>
                  <a:srgbClr val="000000"/>
                </a:solidFill>
                <a:latin typeface="Montserrat Bold"/>
              </a:rPr>
              <a:t>DỮ LIỆU</a:t>
            </a:r>
          </a:p>
        </p:txBody>
      </p:sp>
      <p:sp>
        <p:nvSpPr>
          <p:cNvPr name="TextBox 48" id="48"/>
          <p:cNvSpPr txBox="true"/>
          <p:nvPr/>
        </p:nvSpPr>
        <p:spPr>
          <a:xfrm rot="0">
            <a:off x="9386843" y="5381011"/>
            <a:ext cx="3070140" cy="1251585"/>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000000"/>
                </a:solidFill>
                <a:latin typeface="Montserrat Bold"/>
              </a:rPr>
              <a:t>CÁC BIỂU ĐỒ</a:t>
            </a:r>
          </a:p>
        </p:txBody>
      </p:sp>
      <p:sp>
        <p:nvSpPr>
          <p:cNvPr name="TextBox 49" id="49"/>
          <p:cNvSpPr txBox="true"/>
          <p:nvPr/>
        </p:nvSpPr>
        <p:spPr>
          <a:xfrm rot="0">
            <a:off x="13697981" y="5186755"/>
            <a:ext cx="2877407" cy="2527935"/>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000000"/>
                </a:solidFill>
                <a:latin typeface="Montserrat Bold"/>
              </a:rPr>
              <a:t>KẾ HOẠCH - HƯỚNG PHÁT TRIỂN</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144000" y="2776130"/>
            <a:ext cx="7725020" cy="967105"/>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000000"/>
                </a:solidFill>
                <a:latin typeface="Montserrat Medium"/>
              </a:rPr>
              <a:t>Doanh nghiệp đăng ký thành công tiến hành đăng tin tuyển dụng</a:t>
            </a:r>
          </a:p>
        </p:txBody>
      </p:sp>
      <p:sp>
        <p:nvSpPr>
          <p:cNvPr name="TextBox 3" id="3"/>
          <p:cNvSpPr txBox="true"/>
          <p:nvPr/>
        </p:nvSpPr>
        <p:spPr>
          <a:xfrm rot="0">
            <a:off x="504449" y="2776130"/>
            <a:ext cx="7195263" cy="967105"/>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101010"/>
                </a:solidFill>
                <a:latin typeface="Montserrat Medium"/>
              </a:rPr>
              <a:t>Doanh nghiệp có thể đăng tin, tìm kiếm các ứng viên</a:t>
            </a:r>
          </a:p>
        </p:txBody>
      </p:sp>
      <p:sp>
        <p:nvSpPr>
          <p:cNvPr name="TextBox 4" id="4"/>
          <p:cNvSpPr txBox="true"/>
          <p:nvPr/>
        </p:nvSpPr>
        <p:spPr>
          <a:xfrm rot="0">
            <a:off x="9144000" y="4037920"/>
            <a:ext cx="7468733" cy="967105"/>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101010"/>
                </a:solidFill>
                <a:latin typeface="Montserrat Medium"/>
              </a:rPr>
              <a:t>Có 2 chế độ đăng tin tuyển dụng: miễn phí, gấp</a:t>
            </a:r>
          </a:p>
        </p:txBody>
      </p:sp>
      <p:sp>
        <p:nvSpPr>
          <p:cNvPr name="TextBox 5" id="5"/>
          <p:cNvSpPr txBox="true"/>
          <p:nvPr/>
        </p:nvSpPr>
        <p:spPr>
          <a:xfrm rot="0">
            <a:off x="435503" y="7202011"/>
            <a:ext cx="7649023" cy="1462405"/>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101010"/>
                </a:solidFill>
                <a:latin typeface="Montserrat Medium"/>
              </a:rPr>
              <a:t>Người dùng đăng nhập bằng tên đăng nhập và mật khẩu theo các vai trò đã đăng ký</a:t>
            </a:r>
          </a:p>
        </p:txBody>
      </p:sp>
      <p:grpSp>
        <p:nvGrpSpPr>
          <p:cNvPr name="Group 6" id="6"/>
          <p:cNvGrpSpPr/>
          <p:nvPr/>
        </p:nvGrpSpPr>
        <p:grpSpPr>
          <a:xfrm rot="0">
            <a:off x="0" y="0"/>
            <a:ext cx="18288000" cy="1874361"/>
            <a:chOff x="0" y="0"/>
            <a:chExt cx="9414331" cy="964887"/>
          </a:xfrm>
        </p:grpSpPr>
        <p:sp>
          <p:nvSpPr>
            <p:cNvPr name="Freeform 7" id="7"/>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756754" y="596117"/>
            <a:ext cx="8397219" cy="1027673"/>
          </a:xfrm>
          <a:prstGeom prst="rect">
            <a:avLst/>
          </a:prstGeom>
        </p:spPr>
        <p:txBody>
          <a:bodyPr anchor="t" rtlCol="false" tIns="0" lIns="0" bIns="0" rIns="0">
            <a:spAutoFit/>
          </a:bodyPr>
          <a:lstStyle/>
          <a:p>
            <a:pPr algn="l" marL="0" indent="0" lvl="0">
              <a:lnSpc>
                <a:spcPts val="8456"/>
              </a:lnSpc>
              <a:spcBef>
                <a:spcPct val="0"/>
              </a:spcBef>
            </a:pPr>
            <a:r>
              <a:rPr lang="en-US" sz="6040">
                <a:solidFill>
                  <a:srgbClr val="FFFFFF"/>
                </a:solidFill>
                <a:latin typeface="Montserrat Bold"/>
              </a:rPr>
              <a:t>ĐẶC TẢ HỆ THỐNG</a:t>
            </a:r>
          </a:p>
        </p:txBody>
      </p:sp>
      <p:sp>
        <p:nvSpPr>
          <p:cNvPr name="AutoShape 10" id="10"/>
          <p:cNvSpPr/>
          <p:nvPr/>
        </p:nvSpPr>
        <p:spPr>
          <a:xfrm>
            <a:off x="8448549" y="2591268"/>
            <a:ext cx="0" cy="6667032"/>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9144000" y="5213985"/>
            <a:ext cx="8782586" cy="2383282"/>
          </a:xfrm>
          <a:prstGeom prst="rect">
            <a:avLst/>
          </a:prstGeom>
        </p:spPr>
        <p:txBody>
          <a:bodyPr anchor="t" rtlCol="false" tIns="0" lIns="0" bIns="0" rIns="0">
            <a:spAutoFit/>
          </a:bodyPr>
          <a:lstStyle/>
          <a:p>
            <a:pPr marL="604521" indent="-302261" lvl="1">
              <a:lnSpc>
                <a:spcPts val="4844"/>
              </a:lnSpc>
              <a:buFont typeface="Arial"/>
              <a:buChar char="•"/>
            </a:pPr>
            <a:r>
              <a:rPr lang="en-US" sz="2800">
                <a:solidFill>
                  <a:srgbClr val="000000"/>
                </a:solidFill>
                <a:latin typeface="Montserrat Medium"/>
              </a:rPr>
              <a:t>Sau khi đăng tin tuyển dụng, doanh nghiệp có thể xét duyệt ứng viên nộp hồ sơ vào tin tuyển dụng của DN, sau đó thông báo nhận/không nhận và lập cuộc hẹn nếu nhận</a:t>
            </a:r>
          </a:p>
        </p:txBody>
      </p:sp>
      <p:sp>
        <p:nvSpPr>
          <p:cNvPr name="TextBox 12" id="12"/>
          <p:cNvSpPr txBox="true"/>
          <p:nvPr/>
        </p:nvSpPr>
        <p:spPr>
          <a:xfrm rot="0">
            <a:off x="9144000" y="7721092"/>
            <a:ext cx="8148857" cy="1164082"/>
          </a:xfrm>
          <a:prstGeom prst="rect">
            <a:avLst/>
          </a:prstGeom>
        </p:spPr>
        <p:txBody>
          <a:bodyPr anchor="t" rtlCol="false" tIns="0" lIns="0" bIns="0" rIns="0">
            <a:spAutoFit/>
          </a:bodyPr>
          <a:lstStyle/>
          <a:p>
            <a:pPr marL="604521" indent="-302261" lvl="1">
              <a:lnSpc>
                <a:spcPts val="4844"/>
              </a:lnSpc>
              <a:buFont typeface="Arial"/>
              <a:buChar char="•"/>
            </a:pPr>
            <a:r>
              <a:rPr lang="en-US" sz="2800">
                <a:solidFill>
                  <a:srgbClr val="000000"/>
                </a:solidFill>
                <a:latin typeface="Montserrat Medium"/>
              </a:rPr>
              <a:t>Tin tuyển dụng với mỗi vị trí việc làm không được trùng</a:t>
            </a:r>
          </a:p>
        </p:txBody>
      </p:sp>
      <p:sp>
        <p:nvSpPr>
          <p:cNvPr name="TextBox 13" id="13"/>
          <p:cNvSpPr txBox="true"/>
          <p:nvPr/>
        </p:nvSpPr>
        <p:spPr>
          <a:xfrm rot="0">
            <a:off x="504449" y="4137507"/>
            <a:ext cx="7580077" cy="2453005"/>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101010"/>
                </a:solidFill>
                <a:latin typeface="Montserrat Medium"/>
              </a:rPr>
              <a:t>Ứng viên tìm việc, nộp CV phải tiến hành đăng ký thông tin trên hệ thống, các mẫu đăng ký thông tin phải đáp ứng đầy đủ các nội dung mà người quản trị yêu cầu</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0493" y="2515068"/>
            <a:ext cx="7195263" cy="6370320"/>
          </a:xfrm>
          <a:prstGeom prst="rect">
            <a:avLst/>
          </a:prstGeom>
        </p:spPr>
        <p:txBody>
          <a:bodyPr anchor="t" rtlCol="false" tIns="0" lIns="0" bIns="0" rIns="0">
            <a:spAutoFit/>
          </a:bodyPr>
          <a:lstStyle/>
          <a:p>
            <a:pPr marL="604521" indent="-302261" lvl="1">
              <a:lnSpc>
                <a:spcPts val="4200"/>
              </a:lnSpc>
              <a:buFont typeface="Arial"/>
              <a:buChar char="•"/>
            </a:pPr>
            <a:r>
              <a:rPr lang="en-US" sz="2800">
                <a:solidFill>
                  <a:srgbClr val="101010"/>
                </a:solidFill>
                <a:latin typeface="Montserrat Medium"/>
              </a:rPr>
              <a:t>Tin tuyển dụng phải có ngày hết hạn, đến thời gian hết hạn tin tuyển dụng sẽ được gỡ xuống</a:t>
            </a:r>
          </a:p>
          <a:p>
            <a:pPr>
              <a:lnSpc>
                <a:spcPts val="4200"/>
              </a:lnSpc>
            </a:pPr>
          </a:p>
          <a:p>
            <a:pPr marL="604521" indent="-302261" lvl="1">
              <a:lnSpc>
                <a:spcPts val="4200"/>
              </a:lnSpc>
              <a:buFont typeface="Arial"/>
              <a:buChar char="•"/>
            </a:pPr>
            <a:r>
              <a:rPr lang="en-US" sz="2800">
                <a:solidFill>
                  <a:srgbClr val="101010"/>
                </a:solidFill>
                <a:latin typeface="Montserrat Medium"/>
              </a:rPr>
              <a:t>Người quản trị hệ thống có thể quản lý được thông tin của doanh nghiệp, ứng viên</a:t>
            </a:r>
          </a:p>
          <a:p>
            <a:pPr>
              <a:lnSpc>
                <a:spcPts val="4200"/>
              </a:lnSpc>
            </a:pPr>
          </a:p>
          <a:p>
            <a:pPr marL="604521" indent="-302261" lvl="1">
              <a:lnSpc>
                <a:spcPts val="4200"/>
              </a:lnSpc>
              <a:buFont typeface="Arial"/>
              <a:buChar char="•"/>
            </a:pPr>
            <a:r>
              <a:rPr lang="en-US" sz="2800">
                <a:solidFill>
                  <a:srgbClr val="101010"/>
                </a:solidFill>
                <a:latin typeface="Montserrat Medium"/>
              </a:rPr>
              <a:t>Mỗi doanh nghiệp có một tên, mã số thuế riêng biệt, ứng viên có một mã số tài khoản riêng biệt</a:t>
            </a:r>
          </a:p>
          <a:p>
            <a:pPr>
              <a:lnSpc>
                <a:spcPts val="4200"/>
              </a:lnSpc>
            </a:pPr>
          </a:p>
        </p:txBody>
      </p:sp>
      <p:grpSp>
        <p:nvGrpSpPr>
          <p:cNvPr name="Group 3" id="3"/>
          <p:cNvGrpSpPr/>
          <p:nvPr/>
        </p:nvGrpSpPr>
        <p:grpSpPr>
          <a:xfrm rot="0">
            <a:off x="0" y="0"/>
            <a:ext cx="18288000" cy="1874361"/>
            <a:chOff x="0" y="0"/>
            <a:chExt cx="9414331" cy="964887"/>
          </a:xfrm>
        </p:grpSpPr>
        <p:sp>
          <p:nvSpPr>
            <p:cNvPr name="Freeform 4" id="4"/>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56754" y="596117"/>
            <a:ext cx="8397219" cy="1027673"/>
          </a:xfrm>
          <a:prstGeom prst="rect">
            <a:avLst/>
          </a:prstGeom>
        </p:spPr>
        <p:txBody>
          <a:bodyPr anchor="t" rtlCol="false" tIns="0" lIns="0" bIns="0" rIns="0">
            <a:spAutoFit/>
          </a:bodyPr>
          <a:lstStyle/>
          <a:p>
            <a:pPr algn="l" marL="0" indent="0" lvl="0">
              <a:lnSpc>
                <a:spcPts val="8456"/>
              </a:lnSpc>
              <a:spcBef>
                <a:spcPct val="0"/>
              </a:spcBef>
            </a:pPr>
            <a:r>
              <a:rPr lang="en-US" sz="6040">
                <a:solidFill>
                  <a:srgbClr val="FFFFFF"/>
                </a:solidFill>
                <a:latin typeface="Montserrat Bold"/>
              </a:rPr>
              <a:t>ĐẶC TẢ HỆ THỐNG</a:t>
            </a:r>
          </a:p>
        </p:txBody>
      </p:sp>
      <p:sp>
        <p:nvSpPr>
          <p:cNvPr name="AutoShape 7" id="7"/>
          <p:cNvSpPr/>
          <p:nvPr/>
        </p:nvSpPr>
        <p:spPr>
          <a:xfrm>
            <a:off x="8448549" y="2591268"/>
            <a:ext cx="0" cy="6667032"/>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9343358" y="2515068"/>
            <a:ext cx="7195263" cy="3169920"/>
          </a:xfrm>
          <a:prstGeom prst="rect">
            <a:avLst/>
          </a:prstGeom>
        </p:spPr>
        <p:txBody>
          <a:bodyPr anchor="t" rtlCol="false" tIns="0" lIns="0" bIns="0" rIns="0">
            <a:spAutoFit/>
          </a:bodyPr>
          <a:lstStyle/>
          <a:p>
            <a:pPr marL="604521" indent="-302261" lvl="1">
              <a:lnSpc>
                <a:spcPts val="4200"/>
              </a:lnSpc>
              <a:buFont typeface="Arial"/>
              <a:buChar char="•"/>
            </a:pPr>
            <a:r>
              <a:rPr lang="en-US" sz="2800">
                <a:solidFill>
                  <a:srgbClr val="101010"/>
                </a:solidFill>
                <a:latin typeface="Montserrat Medium"/>
              </a:rPr>
              <a:t> </a:t>
            </a:r>
            <a:r>
              <a:rPr lang="en-US" sz="2800">
                <a:solidFill>
                  <a:srgbClr val="101010"/>
                </a:solidFill>
                <a:latin typeface="Montserrat Medium"/>
              </a:rPr>
              <a:t>Tin tuyển dụng đăng lên cũng sẽ được kiểm duyệt, mỗi tin sẽ có một mã số tin riêng biệt.</a:t>
            </a:r>
          </a:p>
          <a:p>
            <a:pPr>
              <a:lnSpc>
                <a:spcPts val="4200"/>
              </a:lnSpc>
            </a:pPr>
          </a:p>
          <a:p>
            <a:pPr marL="604521" indent="-302261" lvl="1">
              <a:lnSpc>
                <a:spcPts val="4200"/>
              </a:lnSpc>
              <a:buFont typeface="Arial"/>
              <a:buChar char="•"/>
            </a:pPr>
            <a:r>
              <a:rPr lang="en-US" sz="2800">
                <a:solidFill>
                  <a:srgbClr val="101010"/>
                </a:solidFill>
                <a:latin typeface="Montserrat Medium"/>
              </a:rPr>
              <a:t>Quản trị viên sẽ phải lập báo cáo một số thông tin nếu có nhu cầu</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0576" y="2480555"/>
            <a:ext cx="1368974" cy="1368974"/>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name="Group 4" id="4"/>
          <p:cNvGrpSpPr/>
          <p:nvPr/>
        </p:nvGrpSpPr>
        <p:grpSpPr>
          <a:xfrm rot="0">
            <a:off x="12323891" y="6737873"/>
            <a:ext cx="1368974" cy="1368974"/>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name="Group 6" id="6"/>
          <p:cNvGrpSpPr/>
          <p:nvPr/>
        </p:nvGrpSpPr>
        <p:grpSpPr>
          <a:xfrm rot="0">
            <a:off x="3549645" y="6737873"/>
            <a:ext cx="1368974" cy="136897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sp>
        <p:nvSpPr>
          <p:cNvPr name="Freeform 8" id="8"/>
          <p:cNvSpPr/>
          <p:nvPr/>
        </p:nvSpPr>
        <p:spPr>
          <a:xfrm flipH="false" flipV="false" rot="0">
            <a:off x="12696692" y="7111453"/>
            <a:ext cx="623372" cy="621813"/>
          </a:xfrm>
          <a:custGeom>
            <a:avLst/>
            <a:gdLst/>
            <a:ahLst/>
            <a:cxnLst/>
            <a:rect r="r" b="b" t="t" l="l"/>
            <a:pathLst>
              <a:path h="621813" w="623372">
                <a:moveTo>
                  <a:pt x="0" y="0"/>
                </a:moveTo>
                <a:lnTo>
                  <a:pt x="623372" y="0"/>
                </a:lnTo>
                <a:lnTo>
                  <a:pt x="623372" y="621813"/>
                </a:lnTo>
                <a:lnTo>
                  <a:pt x="0" y="621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950426" y="7121814"/>
            <a:ext cx="574042" cy="601091"/>
          </a:xfrm>
          <a:custGeom>
            <a:avLst/>
            <a:gdLst/>
            <a:ahLst/>
            <a:cxnLst/>
            <a:rect r="r" b="b" t="t" l="l"/>
            <a:pathLst>
              <a:path h="601091" w="574042">
                <a:moveTo>
                  <a:pt x="0" y="0"/>
                </a:moveTo>
                <a:lnTo>
                  <a:pt x="574042" y="0"/>
                </a:lnTo>
                <a:lnTo>
                  <a:pt x="574042" y="601091"/>
                </a:lnTo>
                <a:lnTo>
                  <a:pt x="0" y="6010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635226" y="2854135"/>
            <a:ext cx="739674" cy="716559"/>
          </a:xfrm>
          <a:custGeom>
            <a:avLst/>
            <a:gdLst/>
            <a:ahLst/>
            <a:cxnLst/>
            <a:rect r="r" b="b" t="t" l="l"/>
            <a:pathLst>
              <a:path h="716559" w="739674">
                <a:moveTo>
                  <a:pt x="0" y="0"/>
                </a:moveTo>
                <a:lnTo>
                  <a:pt x="739674" y="0"/>
                </a:lnTo>
                <a:lnTo>
                  <a:pt x="739674" y="716559"/>
                </a:lnTo>
                <a:lnTo>
                  <a:pt x="0" y="716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761922" y="914400"/>
            <a:ext cx="10764157" cy="1036701"/>
          </a:xfrm>
          <a:prstGeom prst="rect">
            <a:avLst/>
          </a:prstGeom>
        </p:spPr>
        <p:txBody>
          <a:bodyPr anchor="t" rtlCol="false" tIns="0" lIns="0" bIns="0" rIns="0">
            <a:spAutoFit/>
          </a:bodyPr>
          <a:lstStyle/>
          <a:p>
            <a:pPr algn="ctr">
              <a:lnSpc>
                <a:spcPts val="8484"/>
              </a:lnSpc>
            </a:pPr>
            <a:r>
              <a:rPr lang="en-US" sz="6060" spc="151">
                <a:solidFill>
                  <a:srgbClr val="000000"/>
                </a:solidFill>
                <a:latin typeface="Montserrat Ultra-Bold"/>
              </a:rPr>
              <a:t>CÁC LỚP CỦA HỆ THỐNG</a:t>
            </a:r>
          </a:p>
        </p:txBody>
      </p:sp>
      <p:sp>
        <p:nvSpPr>
          <p:cNvPr name="TextBox 12" id="12"/>
          <p:cNvSpPr txBox="true"/>
          <p:nvPr/>
        </p:nvSpPr>
        <p:spPr>
          <a:xfrm rot="0">
            <a:off x="3549645" y="4101714"/>
            <a:ext cx="6008397" cy="439462"/>
          </a:xfrm>
          <a:prstGeom prst="rect">
            <a:avLst/>
          </a:prstGeom>
        </p:spPr>
        <p:txBody>
          <a:bodyPr anchor="t" rtlCol="false" tIns="0" lIns="0" bIns="0" rIns="0">
            <a:spAutoFit/>
          </a:bodyPr>
          <a:lstStyle/>
          <a:p>
            <a:pPr>
              <a:lnSpc>
                <a:spcPts val="3663"/>
              </a:lnSpc>
            </a:pPr>
            <a:r>
              <a:rPr lang="en-US" sz="2818">
                <a:solidFill>
                  <a:srgbClr val="2D4AF3"/>
                </a:solidFill>
                <a:latin typeface="Montserrat Ultra-Bold"/>
              </a:rPr>
              <a:t>Người</a:t>
            </a:r>
          </a:p>
        </p:txBody>
      </p:sp>
      <p:sp>
        <p:nvSpPr>
          <p:cNvPr name="TextBox 13" id="13"/>
          <p:cNvSpPr txBox="true"/>
          <p:nvPr/>
        </p:nvSpPr>
        <p:spPr>
          <a:xfrm rot="0">
            <a:off x="3549645" y="4665469"/>
            <a:ext cx="5571203" cy="1223657"/>
          </a:xfrm>
          <a:prstGeom prst="rect">
            <a:avLst/>
          </a:prstGeom>
        </p:spPr>
        <p:txBody>
          <a:bodyPr anchor="t" rtlCol="false" tIns="0" lIns="0" bIns="0" rIns="0">
            <a:spAutoFit/>
          </a:bodyPr>
          <a:lstStyle/>
          <a:p>
            <a:pPr>
              <a:lnSpc>
                <a:spcPts val="3319"/>
              </a:lnSpc>
            </a:pPr>
            <a:r>
              <a:rPr lang="en-US" sz="2212">
                <a:solidFill>
                  <a:srgbClr val="000000">
                    <a:alpha val="80000"/>
                  </a:srgbClr>
                </a:solidFill>
                <a:latin typeface="Montserrat Bold"/>
              </a:rPr>
              <a:t>Admin</a:t>
            </a:r>
          </a:p>
          <a:p>
            <a:pPr>
              <a:lnSpc>
                <a:spcPts val="3319"/>
              </a:lnSpc>
            </a:pPr>
            <a:r>
              <a:rPr lang="en-US" sz="2212">
                <a:solidFill>
                  <a:srgbClr val="000000">
                    <a:alpha val="80000"/>
                  </a:srgbClr>
                </a:solidFill>
                <a:latin typeface="Montserrat Bold"/>
              </a:rPr>
              <a:t>Doanh nghiệp</a:t>
            </a:r>
          </a:p>
          <a:p>
            <a:pPr>
              <a:lnSpc>
                <a:spcPts val="3319"/>
              </a:lnSpc>
            </a:pPr>
            <a:r>
              <a:rPr lang="en-US" sz="2212">
                <a:solidFill>
                  <a:srgbClr val="000000">
                    <a:alpha val="80000"/>
                  </a:srgbClr>
                </a:solidFill>
                <a:latin typeface="Montserrat Bold"/>
              </a:rPr>
              <a:t>Ứng viên</a:t>
            </a:r>
          </a:p>
        </p:txBody>
      </p:sp>
      <p:sp>
        <p:nvSpPr>
          <p:cNvPr name="TextBox 14" id="14"/>
          <p:cNvSpPr txBox="true"/>
          <p:nvPr/>
        </p:nvSpPr>
        <p:spPr>
          <a:xfrm rot="0">
            <a:off x="11882670" y="4069386"/>
            <a:ext cx="4226612" cy="439462"/>
          </a:xfrm>
          <a:prstGeom prst="rect">
            <a:avLst/>
          </a:prstGeom>
        </p:spPr>
        <p:txBody>
          <a:bodyPr anchor="t" rtlCol="false" tIns="0" lIns="0" bIns="0" rIns="0">
            <a:spAutoFit/>
          </a:bodyPr>
          <a:lstStyle/>
          <a:p>
            <a:pPr algn="l" marL="0" indent="0" lvl="0">
              <a:lnSpc>
                <a:spcPts val="3663"/>
              </a:lnSpc>
              <a:spcBef>
                <a:spcPct val="0"/>
              </a:spcBef>
            </a:pPr>
            <a:r>
              <a:rPr lang="en-US" sz="2818" strike="noStrike" u="none">
                <a:solidFill>
                  <a:srgbClr val="2D4AF3"/>
                </a:solidFill>
                <a:latin typeface="Montserrat Ultra-Bold"/>
              </a:rPr>
              <a:t>Tuyển dụng</a:t>
            </a:r>
          </a:p>
        </p:txBody>
      </p:sp>
      <p:sp>
        <p:nvSpPr>
          <p:cNvPr name="TextBox 15" id="15"/>
          <p:cNvSpPr txBox="true"/>
          <p:nvPr/>
        </p:nvSpPr>
        <p:spPr>
          <a:xfrm rot="0">
            <a:off x="10911376" y="8331811"/>
            <a:ext cx="4226612" cy="439462"/>
          </a:xfrm>
          <a:prstGeom prst="rect">
            <a:avLst/>
          </a:prstGeom>
        </p:spPr>
        <p:txBody>
          <a:bodyPr anchor="t" rtlCol="false" tIns="0" lIns="0" bIns="0" rIns="0">
            <a:spAutoFit/>
          </a:bodyPr>
          <a:lstStyle/>
          <a:p>
            <a:pPr algn="ctr" marL="0" indent="0" lvl="0">
              <a:lnSpc>
                <a:spcPts val="3663"/>
              </a:lnSpc>
              <a:spcBef>
                <a:spcPct val="0"/>
              </a:spcBef>
            </a:pPr>
            <a:r>
              <a:rPr lang="en-US" sz="2818" strike="noStrike" u="none">
                <a:solidFill>
                  <a:srgbClr val="2D4AF3"/>
                </a:solidFill>
                <a:latin typeface="Montserrat Ultra-Bold"/>
              </a:rPr>
              <a:t>Phân tích</a:t>
            </a:r>
          </a:p>
        </p:txBody>
      </p:sp>
      <p:sp>
        <p:nvSpPr>
          <p:cNvPr name="TextBox 16" id="16"/>
          <p:cNvSpPr txBox="true"/>
          <p:nvPr/>
        </p:nvSpPr>
        <p:spPr>
          <a:xfrm rot="0">
            <a:off x="10911376" y="8815406"/>
            <a:ext cx="4437545" cy="396129"/>
          </a:xfrm>
          <a:prstGeom prst="rect">
            <a:avLst/>
          </a:prstGeom>
        </p:spPr>
        <p:txBody>
          <a:bodyPr anchor="t" rtlCol="false" tIns="0" lIns="0" bIns="0" rIns="0">
            <a:spAutoFit/>
          </a:bodyPr>
          <a:lstStyle/>
          <a:p>
            <a:pPr algn="ctr" marL="0" indent="0" lvl="0">
              <a:lnSpc>
                <a:spcPts val="3319"/>
              </a:lnSpc>
              <a:spcBef>
                <a:spcPct val="0"/>
              </a:spcBef>
            </a:pPr>
            <a:r>
              <a:rPr lang="en-US" sz="2212" strike="noStrike" u="none">
                <a:solidFill>
                  <a:srgbClr val="000000">
                    <a:alpha val="80000"/>
                  </a:srgbClr>
                </a:solidFill>
                <a:latin typeface="Montserrat Bold"/>
              </a:rPr>
              <a:t>Báo cáo</a:t>
            </a:r>
          </a:p>
        </p:txBody>
      </p:sp>
      <p:sp>
        <p:nvSpPr>
          <p:cNvPr name="TextBox 17" id="17"/>
          <p:cNvSpPr txBox="true"/>
          <p:nvPr/>
        </p:nvSpPr>
        <p:spPr>
          <a:xfrm rot="0">
            <a:off x="1838956" y="8363639"/>
            <a:ext cx="4927047" cy="439462"/>
          </a:xfrm>
          <a:prstGeom prst="rect">
            <a:avLst/>
          </a:prstGeom>
        </p:spPr>
        <p:txBody>
          <a:bodyPr anchor="t" rtlCol="false" tIns="0" lIns="0" bIns="0" rIns="0">
            <a:spAutoFit/>
          </a:bodyPr>
          <a:lstStyle/>
          <a:p>
            <a:pPr algn="ctr" marL="0" indent="0" lvl="0">
              <a:lnSpc>
                <a:spcPts val="3663"/>
              </a:lnSpc>
              <a:spcBef>
                <a:spcPct val="0"/>
              </a:spcBef>
            </a:pPr>
            <a:r>
              <a:rPr lang="en-US" sz="2818" strike="noStrike" u="none">
                <a:solidFill>
                  <a:srgbClr val="2D4AF3"/>
                </a:solidFill>
                <a:latin typeface="Montserrat Ultra-Bold"/>
              </a:rPr>
              <a:t>Đăng kí/Đăng nhập</a:t>
            </a:r>
          </a:p>
        </p:txBody>
      </p:sp>
      <p:sp>
        <p:nvSpPr>
          <p:cNvPr name="TextBox 18" id="18"/>
          <p:cNvSpPr txBox="true"/>
          <p:nvPr/>
        </p:nvSpPr>
        <p:spPr>
          <a:xfrm rot="0">
            <a:off x="1838956" y="8862171"/>
            <a:ext cx="4927047" cy="396129"/>
          </a:xfrm>
          <a:prstGeom prst="rect">
            <a:avLst/>
          </a:prstGeom>
        </p:spPr>
        <p:txBody>
          <a:bodyPr anchor="t" rtlCol="false" tIns="0" lIns="0" bIns="0" rIns="0">
            <a:spAutoFit/>
          </a:bodyPr>
          <a:lstStyle/>
          <a:p>
            <a:pPr algn="ctr" marL="0" indent="0" lvl="0">
              <a:lnSpc>
                <a:spcPts val="3319"/>
              </a:lnSpc>
              <a:spcBef>
                <a:spcPct val="0"/>
              </a:spcBef>
            </a:pPr>
            <a:r>
              <a:rPr lang="en-US" sz="2212" strike="noStrike" u="none">
                <a:solidFill>
                  <a:srgbClr val="000000">
                    <a:alpha val="80000"/>
                  </a:srgbClr>
                </a:solidFill>
                <a:latin typeface="Montserrat Bold"/>
              </a:rPr>
              <a:t>Tài khoản</a:t>
            </a:r>
          </a:p>
        </p:txBody>
      </p:sp>
      <p:grpSp>
        <p:nvGrpSpPr>
          <p:cNvPr name="Group 19" id="19"/>
          <p:cNvGrpSpPr/>
          <p:nvPr/>
        </p:nvGrpSpPr>
        <p:grpSpPr>
          <a:xfrm rot="0">
            <a:off x="3549645" y="2480555"/>
            <a:ext cx="1368974" cy="1368974"/>
            <a:chOff x="0" y="0"/>
            <a:chExt cx="1825298" cy="1825298"/>
          </a:xfrm>
        </p:grpSpPr>
        <p:grpSp>
          <p:nvGrpSpPr>
            <p:cNvPr name="Group 20" id="20"/>
            <p:cNvGrpSpPr/>
            <p:nvPr/>
          </p:nvGrpSpPr>
          <p:grpSpPr>
            <a:xfrm rot="0">
              <a:off x="0" y="0"/>
              <a:ext cx="1825298" cy="1825298"/>
              <a:chOff x="0" y="0"/>
              <a:chExt cx="1913890" cy="1913890"/>
            </a:xfrm>
          </p:grpSpPr>
          <p:sp>
            <p:nvSpPr>
              <p:cNvPr name="Freeform 21" id="21"/>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sp>
          <p:nvSpPr>
            <p:cNvPr name="Freeform 22" id="22"/>
            <p:cNvSpPr/>
            <p:nvPr/>
          </p:nvSpPr>
          <p:spPr>
            <a:xfrm flipH="false" flipV="false" rot="0">
              <a:off x="212186" y="427013"/>
              <a:ext cx="1467902" cy="1055055"/>
            </a:xfrm>
            <a:custGeom>
              <a:avLst/>
              <a:gdLst/>
              <a:ahLst/>
              <a:cxnLst/>
              <a:rect r="r" b="b" t="t" l="l"/>
              <a:pathLst>
                <a:path h="1055055" w="1467902">
                  <a:moveTo>
                    <a:pt x="0" y="0"/>
                  </a:moveTo>
                  <a:lnTo>
                    <a:pt x="1467903" y="0"/>
                  </a:lnTo>
                  <a:lnTo>
                    <a:pt x="1467903" y="1055054"/>
                  </a:lnTo>
                  <a:lnTo>
                    <a:pt x="0" y="1055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3" id="23"/>
          <p:cNvGrpSpPr/>
          <p:nvPr/>
        </p:nvGrpSpPr>
        <p:grpSpPr>
          <a:xfrm rot="0">
            <a:off x="10052327" y="4647270"/>
            <a:ext cx="6396717" cy="1570746"/>
            <a:chOff x="0" y="0"/>
            <a:chExt cx="8528955" cy="2094328"/>
          </a:xfrm>
        </p:grpSpPr>
        <p:sp>
          <p:nvSpPr>
            <p:cNvPr name="TextBox 24" id="24"/>
            <p:cNvSpPr txBox="true"/>
            <p:nvPr/>
          </p:nvSpPr>
          <p:spPr>
            <a:xfrm rot="0">
              <a:off x="0" y="-66675"/>
              <a:ext cx="4367474" cy="2161003"/>
            </a:xfrm>
            <a:prstGeom prst="rect">
              <a:avLst/>
            </a:prstGeom>
          </p:spPr>
          <p:txBody>
            <a:bodyPr anchor="t" rtlCol="false" tIns="0" lIns="0" bIns="0" rIns="0">
              <a:spAutoFit/>
            </a:bodyPr>
            <a:lstStyle/>
            <a:p>
              <a:pPr>
                <a:lnSpc>
                  <a:spcPts val="3319"/>
                </a:lnSpc>
              </a:pPr>
              <a:r>
                <a:rPr lang="en-US" sz="2212">
                  <a:solidFill>
                    <a:srgbClr val="000000">
                      <a:alpha val="80000"/>
                    </a:srgbClr>
                  </a:solidFill>
                  <a:latin typeface="Montserrat Bold"/>
                </a:rPr>
                <a:t>Tin tuyển dụng</a:t>
              </a:r>
            </a:p>
            <a:p>
              <a:pPr>
                <a:lnSpc>
                  <a:spcPts val="3319"/>
                </a:lnSpc>
              </a:pPr>
              <a:r>
                <a:rPr lang="en-US" sz="2212">
                  <a:solidFill>
                    <a:srgbClr val="000000">
                      <a:alpha val="80000"/>
                    </a:srgbClr>
                  </a:solidFill>
                  <a:latin typeface="Montserrat Bold"/>
                </a:rPr>
                <a:t>Gói tin</a:t>
              </a:r>
            </a:p>
            <a:p>
              <a:pPr>
                <a:lnSpc>
                  <a:spcPts val="3319"/>
                </a:lnSpc>
              </a:pPr>
              <a:r>
                <a:rPr lang="en-US" sz="2212">
                  <a:solidFill>
                    <a:srgbClr val="000000">
                      <a:alpha val="80000"/>
                    </a:srgbClr>
                  </a:solidFill>
                  <a:latin typeface="Montserrat Bold"/>
                </a:rPr>
                <a:t>Cuộc hẹn phỏng vấn</a:t>
              </a:r>
            </a:p>
            <a:p>
              <a:pPr>
                <a:lnSpc>
                  <a:spcPts val="3319"/>
                </a:lnSpc>
              </a:pPr>
            </a:p>
          </p:txBody>
        </p:sp>
        <p:sp>
          <p:nvSpPr>
            <p:cNvPr name="TextBox 25" id="25"/>
            <p:cNvSpPr txBox="true"/>
            <p:nvPr/>
          </p:nvSpPr>
          <p:spPr>
            <a:xfrm rot="0">
              <a:off x="4626785" y="-66675"/>
              <a:ext cx="3902171" cy="1057633"/>
            </a:xfrm>
            <a:prstGeom prst="rect">
              <a:avLst/>
            </a:prstGeom>
          </p:spPr>
          <p:txBody>
            <a:bodyPr anchor="t" rtlCol="false" tIns="0" lIns="0" bIns="0" rIns="0">
              <a:spAutoFit/>
            </a:bodyPr>
            <a:lstStyle/>
            <a:p>
              <a:pPr algn="l" marL="0" indent="0" lvl="0">
                <a:lnSpc>
                  <a:spcPts val="3319"/>
                </a:lnSpc>
                <a:spcBef>
                  <a:spcPct val="0"/>
                </a:spcBef>
              </a:pPr>
              <a:r>
                <a:rPr lang="en-US" sz="2212" strike="noStrike" u="none">
                  <a:solidFill>
                    <a:srgbClr val="000000">
                      <a:alpha val="80000"/>
                    </a:srgbClr>
                  </a:solidFill>
                  <a:latin typeface="Montserrat Bold"/>
                </a:rPr>
                <a:t>CV</a:t>
              </a:r>
            </a:p>
            <a:p>
              <a:pPr algn="l" marL="0" indent="0" lvl="0">
                <a:lnSpc>
                  <a:spcPts val="3319"/>
                </a:lnSpc>
                <a:spcBef>
                  <a:spcPct val="0"/>
                </a:spcBef>
              </a:pPr>
              <a:r>
                <a:rPr lang="en-US" sz="2212" strike="noStrike" u="none">
                  <a:solidFill>
                    <a:srgbClr val="000000">
                      <a:alpha val="80000"/>
                    </a:srgbClr>
                  </a:solidFill>
                  <a:latin typeface="Montserrat Bold"/>
                </a:rPr>
                <a:t>Danh sách ứng viên</a:t>
              </a:r>
            </a:p>
          </p:txBody>
        </p:sp>
      </p:grpSp>
      <p:grpSp>
        <p:nvGrpSpPr>
          <p:cNvPr name="Group 26" id="26"/>
          <p:cNvGrpSpPr/>
          <p:nvPr/>
        </p:nvGrpSpPr>
        <p:grpSpPr>
          <a:xfrm rot="0">
            <a:off x="-1867766" y="-1614217"/>
            <a:ext cx="4367753" cy="436775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5901121" y="7722905"/>
            <a:ext cx="4367753" cy="436775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5114013" y="-3887946"/>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TextBox 3" id="3"/>
          <p:cNvSpPr txBox="true"/>
          <p:nvPr/>
        </p:nvSpPr>
        <p:spPr>
          <a:xfrm rot="0">
            <a:off x="4995958" y="499741"/>
            <a:ext cx="10793768" cy="866775"/>
          </a:xfrm>
          <a:prstGeom prst="rect">
            <a:avLst/>
          </a:prstGeom>
        </p:spPr>
        <p:txBody>
          <a:bodyPr anchor="t" rtlCol="false" tIns="0" lIns="0" bIns="0" rIns="0">
            <a:spAutoFit/>
          </a:bodyPr>
          <a:lstStyle/>
          <a:p>
            <a:pPr>
              <a:lnSpc>
                <a:spcPts val="6801"/>
              </a:lnSpc>
            </a:pPr>
            <a:r>
              <a:rPr lang="en-US" sz="5668">
                <a:solidFill>
                  <a:srgbClr val="101010"/>
                </a:solidFill>
                <a:latin typeface="Montserrat Ultra-Bold"/>
              </a:rPr>
              <a:t> CHỨC NĂNG HỆ THỐNG </a:t>
            </a:r>
          </a:p>
        </p:txBody>
      </p:sp>
      <p:sp>
        <p:nvSpPr>
          <p:cNvPr name="TextBox 4" id="4"/>
          <p:cNvSpPr txBox="true"/>
          <p:nvPr/>
        </p:nvSpPr>
        <p:spPr>
          <a:xfrm rot="0">
            <a:off x="4674489" y="1903682"/>
            <a:ext cx="9377242" cy="6787574"/>
          </a:xfrm>
          <a:prstGeom prst="rect">
            <a:avLst/>
          </a:prstGeom>
        </p:spPr>
        <p:txBody>
          <a:bodyPr anchor="t" rtlCol="false" tIns="0" lIns="0" bIns="0" rIns="0">
            <a:spAutoFit/>
          </a:bodyPr>
          <a:lstStyle/>
          <a:p>
            <a:pPr>
              <a:lnSpc>
                <a:spcPts val="4931"/>
              </a:lnSpc>
            </a:pPr>
            <a:r>
              <a:rPr lang="en-US" sz="3522">
                <a:solidFill>
                  <a:srgbClr val="8D2DF2"/>
                </a:solidFill>
                <a:latin typeface="Montserrat Bold"/>
              </a:rPr>
              <a:t>Chức năng chung</a:t>
            </a:r>
          </a:p>
          <a:p>
            <a:pPr marL="760546" indent="-380273" lvl="1">
              <a:lnSpc>
                <a:spcPts val="4931"/>
              </a:lnSpc>
              <a:buFont typeface="Arial"/>
              <a:buChar char="•"/>
            </a:pPr>
            <a:r>
              <a:rPr lang="en-US" sz="3522">
                <a:solidFill>
                  <a:srgbClr val="101010"/>
                </a:solidFill>
                <a:latin typeface="Montserrat Medium"/>
              </a:rPr>
              <a:t>Đăng ký, đăng nhập</a:t>
            </a:r>
          </a:p>
          <a:p>
            <a:pPr marL="760546" indent="-380273" lvl="1">
              <a:lnSpc>
                <a:spcPts val="4931"/>
              </a:lnSpc>
              <a:buFont typeface="Arial"/>
              <a:buChar char="•"/>
            </a:pPr>
            <a:r>
              <a:rPr lang="en-US" sz="3522">
                <a:solidFill>
                  <a:srgbClr val="101010"/>
                </a:solidFill>
                <a:latin typeface="Montserrat Medium"/>
              </a:rPr>
              <a:t>Đăng tin tuyển dụng </a:t>
            </a:r>
          </a:p>
          <a:p>
            <a:pPr>
              <a:lnSpc>
                <a:spcPts val="4931"/>
              </a:lnSpc>
            </a:pPr>
          </a:p>
          <a:p>
            <a:pPr>
              <a:lnSpc>
                <a:spcPts val="4931"/>
              </a:lnSpc>
            </a:pPr>
          </a:p>
          <a:p>
            <a:pPr>
              <a:lnSpc>
                <a:spcPts val="4931"/>
              </a:lnSpc>
            </a:pPr>
            <a:r>
              <a:rPr lang="en-US" sz="3522">
                <a:solidFill>
                  <a:srgbClr val="8D2DF2"/>
                </a:solidFill>
                <a:latin typeface="Montserrat Bold"/>
              </a:rPr>
              <a:t>Doanh nghiệp/Ứng viên</a:t>
            </a:r>
          </a:p>
          <a:p>
            <a:pPr marL="760546" indent="-380273" lvl="1">
              <a:lnSpc>
                <a:spcPts val="4931"/>
              </a:lnSpc>
              <a:buFont typeface="Arial"/>
              <a:buChar char="•"/>
            </a:pPr>
            <a:r>
              <a:rPr lang="en-US" sz="3522">
                <a:solidFill>
                  <a:srgbClr val="101010"/>
                </a:solidFill>
                <a:latin typeface="Montserrat Medium"/>
              </a:rPr>
              <a:t>Xét duyệt ứng viên</a:t>
            </a:r>
          </a:p>
          <a:p>
            <a:pPr marL="760546" indent="-380273" lvl="1">
              <a:lnSpc>
                <a:spcPts val="4931"/>
              </a:lnSpc>
              <a:buFont typeface="Arial"/>
              <a:buChar char="•"/>
            </a:pPr>
            <a:r>
              <a:rPr lang="en-US" sz="3522">
                <a:solidFill>
                  <a:srgbClr val="101010"/>
                </a:solidFill>
                <a:latin typeface="Montserrat Medium"/>
              </a:rPr>
              <a:t>Tìm kiếm việc làm</a:t>
            </a:r>
          </a:p>
          <a:p>
            <a:pPr marL="760546" indent="-380273" lvl="1">
              <a:lnSpc>
                <a:spcPts val="4931"/>
              </a:lnSpc>
              <a:buFont typeface="Arial"/>
              <a:buChar char="•"/>
            </a:pPr>
            <a:r>
              <a:rPr lang="en-US" sz="3522">
                <a:solidFill>
                  <a:srgbClr val="101010"/>
                </a:solidFill>
                <a:latin typeface="Montserrat Medium"/>
              </a:rPr>
              <a:t>Quản lý hồ sơ</a:t>
            </a:r>
          </a:p>
          <a:p>
            <a:pPr marL="760546" indent="-380273" lvl="1">
              <a:lnSpc>
                <a:spcPts val="4931"/>
              </a:lnSpc>
              <a:buFont typeface="Arial"/>
              <a:buChar char="•"/>
            </a:pPr>
            <a:r>
              <a:rPr lang="en-US" sz="3522">
                <a:solidFill>
                  <a:srgbClr val="101010"/>
                </a:solidFill>
                <a:latin typeface="Montserrat Medium"/>
              </a:rPr>
              <a:t> Tạo CV</a:t>
            </a:r>
          </a:p>
          <a:p>
            <a:pPr>
              <a:lnSpc>
                <a:spcPts val="4931"/>
              </a:lnSpc>
              <a:spcBef>
                <a:spcPct val="0"/>
              </a:spcBef>
            </a:pPr>
          </a:p>
        </p:txBody>
      </p:sp>
      <p:grpSp>
        <p:nvGrpSpPr>
          <p:cNvPr name="Group 5" id="5"/>
          <p:cNvGrpSpPr/>
          <p:nvPr/>
        </p:nvGrpSpPr>
        <p:grpSpPr>
          <a:xfrm rot="7573183">
            <a:off x="1230111" y="5783361"/>
            <a:ext cx="1013029" cy="10130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828139" y="1903682"/>
            <a:ext cx="7459861" cy="4311074"/>
          </a:xfrm>
          <a:prstGeom prst="rect">
            <a:avLst/>
          </a:prstGeom>
        </p:spPr>
        <p:txBody>
          <a:bodyPr anchor="t" rtlCol="false" tIns="0" lIns="0" bIns="0" rIns="0">
            <a:spAutoFit/>
          </a:bodyPr>
          <a:lstStyle/>
          <a:p>
            <a:pPr algn="l">
              <a:lnSpc>
                <a:spcPts val="4931"/>
              </a:lnSpc>
              <a:spcBef>
                <a:spcPct val="0"/>
              </a:spcBef>
            </a:pPr>
            <a:r>
              <a:rPr lang="en-US" sz="3522" strike="noStrike" u="none">
                <a:solidFill>
                  <a:srgbClr val="8D2DF2"/>
                </a:solidFill>
                <a:latin typeface="Montserrat Bold"/>
              </a:rPr>
              <a:t>Admin</a:t>
            </a:r>
          </a:p>
          <a:p>
            <a:pPr algn="l" marL="760546" indent="-380273" lvl="1">
              <a:lnSpc>
                <a:spcPts val="4931"/>
              </a:lnSpc>
              <a:spcBef>
                <a:spcPct val="0"/>
              </a:spcBef>
              <a:buFont typeface="Arial"/>
              <a:buChar char="•"/>
            </a:pPr>
            <a:r>
              <a:rPr lang="en-US" sz="3522" strike="noStrike" u="none">
                <a:solidFill>
                  <a:srgbClr val="101010"/>
                </a:solidFill>
                <a:latin typeface="Montserrat Medium"/>
              </a:rPr>
              <a:t>Quản lý thông tin doanh nghiệp, ứng viên, tin tuyển dụng</a:t>
            </a:r>
          </a:p>
          <a:p>
            <a:pPr algn="l" marL="760546" indent="-380273" lvl="1">
              <a:lnSpc>
                <a:spcPts val="4931"/>
              </a:lnSpc>
              <a:spcBef>
                <a:spcPct val="0"/>
              </a:spcBef>
              <a:buFont typeface="Arial"/>
              <a:buChar char="•"/>
            </a:pPr>
            <a:r>
              <a:rPr lang="en-US" sz="3522" strike="noStrike" u="none">
                <a:solidFill>
                  <a:srgbClr val="101010"/>
                </a:solidFill>
                <a:latin typeface="Montserrat Medium"/>
              </a:rPr>
              <a:t> Xét duyệt tin tuyển dụng của doanh nghiệp </a:t>
            </a:r>
          </a:p>
          <a:p>
            <a:pPr algn="l" marL="760546" indent="-380273" lvl="1">
              <a:lnSpc>
                <a:spcPts val="4931"/>
              </a:lnSpc>
              <a:spcBef>
                <a:spcPct val="0"/>
              </a:spcBef>
              <a:buFont typeface="Arial"/>
              <a:buChar char="•"/>
            </a:pPr>
            <a:r>
              <a:rPr lang="en-US" sz="3522" strike="noStrike" u="none">
                <a:solidFill>
                  <a:srgbClr val="101010"/>
                </a:solidFill>
                <a:latin typeface="Montserrat Medium"/>
              </a:rPr>
              <a:t>Lập báo cáo</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3530244" cy="1401998"/>
            <a:chOff x="0" y="0"/>
            <a:chExt cx="6965124" cy="721723"/>
          </a:xfrm>
        </p:grpSpPr>
        <p:sp>
          <p:nvSpPr>
            <p:cNvPr name="Freeform 3" id="3"/>
            <p:cNvSpPr/>
            <p:nvPr/>
          </p:nvSpPr>
          <p:spPr>
            <a:xfrm flipH="false" flipV="false" rot="0">
              <a:off x="0" y="0"/>
              <a:ext cx="6965124" cy="721723"/>
            </a:xfrm>
            <a:custGeom>
              <a:avLst/>
              <a:gdLst/>
              <a:ahLst/>
              <a:cxnLst/>
              <a:rect r="r" b="b" t="t" l="l"/>
              <a:pathLst>
                <a:path h="721723" w="6965124">
                  <a:moveTo>
                    <a:pt x="0" y="0"/>
                  </a:moveTo>
                  <a:lnTo>
                    <a:pt x="6965124" y="0"/>
                  </a:lnTo>
                  <a:lnTo>
                    <a:pt x="6965124" y="721723"/>
                  </a:lnTo>
                  <a:lnTo>
                    <a:pt x="0" y="72172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6965124" cy="75982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58683" y="2799978"/>
            <a:ext cx="16970634" cy="6293277"/>
          </a:xfrm>
          <a:custGeom>
            <a:avLst/>
            <a:gdLst/>
            <a:ahLst/>
            <a:cxnLst/>
            <a:rect r="r" b="b" t="t" l="l"/>
            <a:pathLst>
              <a:path h="6293277" w="16970634">
                <a:moveTo>
                  <a:pt x="0" y="0"/>
                </a:moveTo>
                <a:lnTo>
                  <a:pt x="16970634" y="0"/>
                </a:lnTo>
                <a:lnTo>
                  <a:pt x="16970634" y="6293277"/>
                </a:lnTo>
                <a:lnTo>
                  <a:pt x="0" y="6293277"/>
                </a:lnTo>
                <a:lnTo>
                  <a:pt x="0" y="0"/>
                </a:lnTo>
                <a:close/>
              </a:path>
            </a:pathLst>
          </a:custGeom>
          <a:blipFill>
            <a:blip r:embed="rId2"/>
            <a:stretch>
              <a:fillRect l="0" t="0" r="0" b="0"/>
            </a:stretch>
          </a:blipFill>
        </p:spPr>
      </p:sp>
      <p:sp>
        <p:nvSpPr>
          <p:cNvPr name="TextBox 6" id="6"/>
          <p:cNvSpPr txBox="true"/>
          <p:nvPr/>
        </p:nvSpPr>
        <p:spPr>
          <a:xfrm rot="0">
            <a:off x="658683" y="1479202"/>
            <a:ext cx="12420195" cy="1119748"/>
          </a:xfrm>
          <a:prstGeom prst="rect">
            <a:avLst/>
          </a:prstGeom>
        </p:spPr>
        <p:txBody>
          <a:bodyPr anchor="t" rtlCol="false" tIns="0" lIns="0" bIns="0" rIns="0">
            <a:spAutoFit/>
          </a:bodyPr>
          <a:lstStyle/>
          <a:p>
            <a:pPr algn="l" marL="0" indent="0" lvl="0">
              <a:lnSpc>
                <a:spcPts val="9156"/>
              </a:lnSpc>
              <a:spcBef>
                <a:spcPct val="0"/>
              </a:spcBef>
            </a:pPr>
            <a:r>
              <a:rPr lang="en-US" sz="6540">
                <a:solidFill>
                  <a:srgbClr val="000000"/>
                </a:solidFill>
                <a:latin typeface="Montserrat Bold"/>
              </a:rPr>
              <a:t>BIỂU ĐỒ HOẠT ĐỘNG </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450" y="929239"/>
            <a:ext cx="12779665" cy="241784"/>
            <a:chOff x="0" y="0"/>
            <a:chExt cx="6578740" cy="124466"/>
          </a:xfrm>
        </p:grpSpPr>
        <p:sp>
          <p:nvSpPr>
            <p:cNvPr name="Freeform 3" id="3"/>
            <p:cNvSpPr/>
            <p:nvPr/>
          </p:nvSpPr>
          <p:spPr>
            <a:xfrm flipH="false" flipV="false" rot="0">
              <a:off x="0" y="0"/>
              <a:ext cx="6578740" cy="124466"/>
            </a:xfrm>
            <a:custGeom>
              <a:avLst/>
              <a:gdLst/>
              <a:ahLst/>
              <a:cxnLst/>
              <a:rect r="r" b="b" t="t" l="l"/>
              <a:pathLst>
                <a:path h="124466" w="6578740">
                  <a:moveTo>
                    <a:pt x="0" y="0"/>
                  </a:moveTo>
                  <a:lnTo>
                    <a:pt x="6578740" y="0"/>
                  </a:lnTo>
                  <a:lnTo>
                    <a:pt x="6578740" y="124466"/>
                  </a:lnTo>
                  <a:lnTo>
                    <a:pt x="0" y="124466"/>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6578740" cy="16256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57250" y="1171023"/>
            <a:ext cx="10574187" cy="8798624"/>
          </a:xfrm>
          <a:custGeom>
            <a:avLst/>
            <a:gdLst/>
            <a:ahLst/>
            <a:cxnLst/>
            <a:rect r="r" b="b" t="t" l="l"/>
            <a:pathLst>
              <a:path h="8798624" w="10574187">
                <a:moveTo>
                  <a:pt x="0" y="0"/>
                </a:moveTo>
                <a:lnTo>
                  <a:pt x="10574187" y="0"/>
                </a:lnTo>
                <a:lnTo>
                  <a:pt x="10574187" y="8798624"/>
                </a:lnTo>
                <a:lnTo>
                  <a:pt x="0" y="8798624"/>
                </a:lnTo>
                <a:lnTo>
                  <a:pt x="0" y="0"/>
                </a:lnTo>
                <a:close/>
              </a:path>
            </a:pathLst>
          </a:custGeom>
          <a:blipFill>
            <a:blip r:embed="rId2"/>
            <a:stretch>
              <a:fillRect l="0" t="0" r="0" b="-66627"/>
            </a:stretch>
          </a:blipFill>
        </p:spPr>
      </p:sp>
      <p:sp>
        <p:nvSpPr>
          <p:cNvPr name="TextBox 6" id="6"/>
          <p:cNvSpPr txBox="true"/>
          <p:nvPr/>
        </p:nvSpPr>
        <p:spPr>
          <a:xfrm rot="0">
            <a:off x="21471" y="134015"/>
            <a:ext cx="18266529" cy="671436"/>
          </a:xfrm>
          <a:prstGeom prst="rect">
            <a:avLst/>
          </a:prstGeom>
        </p:spPr>
        <p:txBody>
          <a:bodyPr anchor="t" rtlCol="false" tIns="0" lIns="0" bIns="0" rIns="0">
            <a:spAutoFit/>
          </a:bodyPr>
          <a:lstStyle/>
          <a:p>
            <a:pPr algn="l" marL="0" indent="0" lvl="0">
              <a:lnSpc>
                <a:spcPts val="5516"/>
              </a:lnSpc>
              <a:spcBef>
                <a:spcPct val="0"/>
              </a:spcBef>
            </a:pPr>
            <a:r>
              <a:rPr lang="en-US" sz="3940">
                <a:solidFill>
                  <a:srgbClr val="101010"/>
                </a:solidFill>
                <a:latin typeface="Montserrat Bold"/>
              </a:rPr>
              <a:t>BIỂU ĐỒ HOẠT ĐỘNG LÀN DOANH NGHIỆP</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DAGCoapse90</dc:identifier>
  <dcterms:modified xsi:type="dcterms:W3CDTF">2011-08-01T06:04:30Z</dcterms:modified>
  <cp:revision>1</cp:revision>
  <dc:title>BÁO CÁO CUỐI KÌ ISAD</dc:title>
</cp:coreProperties>
</file>